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28"/>
  </p:notesMasterIdLst>
  <p:sldIdLst>
    <p:sldId id="256" r:id="rId5"/>
    <p:sldId id="297" r:id="rId6"/>
    <p:sldId id="258" r:id="rId7"/>
    <p:sldId id="322" r:id="rId8"/>
    <p:sldId id="299" r:id="rId9"/>
    <p:sldId id="321" r:id="rId10"/>
    <p:sldId id="326" r:id="rId11"/>
    <p:sldId id="328" r:id="rId12"/>
    <p:sldId id="329" r:id="rId13"/>
    <p:sldId id="262" r:id="rId14"/>
    <p:sldId id="301" r:id="rId15"/>
    <p:sldId id="259" r:id="rId16"/>
    <p:sldId id="314" r:id="rId17"/>
    <p:sldId id="315" r:id="rId18"/>
    <p:sldId id="316" r:id="rId19"/>
    <p:sldId id="317" r:id="rId20"/>
    <p:sldId id="319" r:id="rId21"/>
    <p:sldId id="324" r:id="rId22"/>
    <p:sldId id="312" r:id="rId23"/>
    <p:sldId id="325" r:id="rId24"/>
    <p:sldId id="323" r:id="rId25"/>
    <p:sldId id="327" r:id="rId26"/>
    <p:sldId id="313" r:id="rId27"/>
  </p:sldIdLst>
  <p:sldSz cx="9144000" cy="5143500" type="screen16x9"/>
  <p:notesSz cx="6858000" cy="9144000"/>
  <p:embeddedFontLst>
    <p:embeddedFont>
      <p:font typeface="Anton" pitchFamily="2" charset="0"/>
      <p:regular r:id="rId29"/>
    </p:embeddedFont>
    <p:embeddedFont>
      <p:font typeface="Fira Sans Condensed Light" panose="020B0403050000020004" pitchFamily="34" charset="0"/>
      <p:regular r:id="rId30"/>
      <p:bold r:id="rId31"/>
      <p:italic r:id="rId32"/>
      <p:boldItalic r:id="rId33"/>
    </p:embeddedFont>
    <p:embeddedFont>
      <p:font typeface="Rajdhani" panose="020B0604020202020204" charset="0"/>
      <p:regular r:id="rId34"/>
      <p:bold r:id="rId35"/>
    </p:embeddedFont>
    <p:embeddedFont>
      <p:font typeface="Verdana Pro"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4DB69-405E-907C-1FC6-B80FB3A6238C}" v="74" dt="2022-07-10T05:49:06.218"/>
    <p1510:client id="{2933C689-417A-3F4B-C6FF-D71E034EA40E}" v="142" dt="2022-07-11T17:17:36.885"/>
    <p1510:client id="{2B78ED5C-B560-4D24-11FE-3C79F54EB3A0}" v="192" dt="2022-07-10T13:39:57.453"/>
    <p1510:client id="{2DDF31EC-3511-C8EA-0F66-2CB5813BE656}" v="9" dt="2022-07-13T11:13:13.509"/>
    <p1510:client id="{49F6B87B-1B81-1070-A92B-C73A4B757E79}" v="10" dt="2022-07-10T13:15:13.901"/>
    <p1510:client id="{50A97E5F-706F-52F7-718E-9C71C63B7F13}" v="150" dt="2022-07-10T05:54:51.409"/>
    <p1510:client id="{5A88BE23-7A43-C491-4023-3BA352719D56}" v="55" dt="2022-07-10T05:53:49.612"/>
    <p1510:client id="{5F99D5AD-CBD9-C3C9-B459-40DB6BE0FCD5}" v="720" dt="2022-07-10T13:11:01.502"/>
    <p1510:client id="{6CD3ED26-6300-1E5F-BB6E-84FE5C83FEE3}" v="13" dt="2022-07-11T15:17:13.508"/>
    <p1510:client id="{70DE27A9-E4AA-4EB1-33C0-7244373114B5}" v="171" dt="2022-07-11T17:31:39.604"/>
    <p1510:client id="{84BCFCC5-F7EF-A59E-255C-A2E6B11450CA}" v="1" dt="2022-01-31T04:00:52.993"/>
    <p1510:client id="{8FEBAA5D-D525-F44C-B9C5-5127BCC82448}" v="1" dt="2022-07-11T12:18:28.760"/>
    <p1510:client id="{91132A64-14D6-8BCA-A9B0-3985EB05550F}" v="564" dt="2022-07-10T07:52:06.745"/>
    <p1510:client id="{9AAB97BC-72E9-CC33-613E-63A1FC3B62B2}" v="942" dt="2022-07-10T19:35:12.464"/>
    <p1510:client id="{A0CF134C-B186-6C68-44FF-A6245398CB2D}" v="326" dt="2022-07-10T10:17:52.025"/>
    <p1510:client id="{B37BAE99-CEA3-2886-F643-ED7C1ECE5E3F}" v="2" dt="2022-07-12T03:02:50.314"/>
    <p1510:client id="{B5C04323-0B6B-1762-6BF9-DE5E3562DBCF}" v="251" dt="2022-07-10T19:35:23.378"/>
    <p1510:client id="{CA10D81E-7AFA-C8BA-839D-553E10D428DA}" v="4" dt="2022-07-10T17:52:29.168"/>
    <p1510:client id="{F423AF4D-6F15-4477-C698-12EBDB29CA9B}" v="1228" dt="2022-07-10T19:07:18.065"/>
    <p1510:client id="{F8B01E4D-F6DC-4C74-8660-0B027A31A93E}" v="1" dt="2022-01-31T03:51:43.082"/>
  </p1510:revLst>
</p1510:revInfo>
</file>

<file path=ppt/tableStyles.xml><?xml version="1.0" encoding="utf-8"?>
<a:tblStyleLst xmlns:a="http://schemas.openxmlformats.org/drawingml/2006/main" def="{002D7CC4-2CB8-4B33-BE1A-9711AB7DDFDC}">
  <a:tblStyle styleId="{002D7CC4-2CB8-4B33-BE1A-9711AB7DDF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26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42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9" r:id="rId5"/>
    <p:sldLayoutId id="2147483660"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39420" y="762480"/>
            <a:ext cx="5676885" cy="2856767"/>
          </a:xfrm>
          <a:prstGeom prst="rect">
            <a:avLst/>
          </a:prstGeom>
        </p:spPr>
        <p:txBody>
          <a:bodyPr spcFirstLastPara="1" wrap="square" lIns="91425" tIns="91425" rIns="91425" bIns="91425" anchor="b" anchorCtr="0">
            <a:noAutofit/>
          </a:bodyPr>
          <a:lstStyle/>
          <a:p>
            <a:r>
              <a:rPr lang="en-US" sz="2400" b="0">
                <a:latin typeface="Verdana Pro"/>
                <a:cs typeface="Times New Roman"/>
              </a:rPr>
              <a:t>21AIE213 - ROBOTIC OPERATING SYSTEMS &amp; ROBOT SIMULATION</a:t>
            </a:r>
            <a:br>
              <a:rPr lang="en-US" sz="2400" b="0">
                <a:latin typeface="Verdana Pro"/>
                <a:cs typeface="Times New Roman"/>
              </a:rPr>
            </a:br>
            <a:br>
              <a:rPr lang="en-US" sz="2000" b="0">
                <a:latin typeface="Verdana Pro"/>
                <a:cs typeface="Times New Roman"/>
              </a:rPr>
            </a:br>
            <a:br>
              <a:rPr lang="en-US" sz="2000" b="0">
                <a:latin typeface="Times New Roman"/>
                <a:cs typeface="Times New Roman"/>
              </a:rPr>
            </a:br>
            <a:endParaRPr lang="en-US" sz="2000" b="0">
              <a:latin typeface="Times New Roman"/>
              <a:cs typeface="Times New Roman"/>
            </a:endParaRPr>
          </a:p>
        </p:txBody>
      </p:sp>
      <p:sp>
        <p:nvSpPr>
          <p:cNvPr id="103" name="Google Shape;103;p24"/>
          <p:cNvSpPr txBox="1">
            <a:spLocks noGrp="1"/>
          </p:cNvSpPr>
          <p:nvPr>
            <p:ph type="subTitle" idx="1"/>
          </p:nvPr>
        </p:nvSpPr>
        <p:spPr>
          <a:xfrm>
            <a:off x="694023" y="2864205"/>
            <a:ext cx="4079792" cy="434400"/>
          </a:xfrm>
          <a:prstGeom prst="rect">
            <a:avLst/>
          </a:prstGeom>
        </p:spPr>
        <p:txBody>
          <a:bodyPr spcFirstLastPara="1" wrap="square" lIns="91425" tIns="91425" rIns="91425" bIns="91425" anchor="t" anchorCtr="0">
            <a:noAutofit/>
          </a:bodyPr>
          <a:lstStyle/>
          <a:p>
            <a:pPr marL="0" indent="0"/>
            <a:r>
              <a:rPr lang="en-US" sz="2400">
                <a:latin typeface="Verdana Pro"/>
                <a:ea typeface="Fira Sans Condensed Light"/>
                <a:cs typeface="Times New Roman"/>
              </a:rPr>
              <a:t>PROJECT PRESENTATION</a:t>
            </a:r>
            <a:endParaRPr lang="en-US" sz="2000">
              <a:latin typeface="Verdana Pro"/>
              <a:ea typeface="Fira Sans Condensed Light"/>
              <a:cs typeface="Times New Roman"/>
            </a:endParaRPr>
          </a:p>
          <a:p>
            <a:pPr marL="0" indent="0"/>
            <a:br>
              <a:rPr lang="en-US">
                <a:latin typeface="Verdana Pro"/>
                <a:ea typeface="Fira Sans Condensed Light"/>
                <a:cs typeface="Times New Roman"/>
              </a:rPr>
            </a:br>
            <a:r>
              <a:rPr lang="en-US">
                <a:latin typeface="Verdana Pro"/>
                <a:ea typeface="Fira Sans Condensed Light"/>
                <a:cs typeface="Times New Roman"/>
              </a:rPr>
              <a:t>                       </a:t>
            </a:r>
            <a:r>
              <a:rPr lang="en-US" sz="2400">
                <a:latin typeface="Verdana Pro"/>
                <a:ea typeface="Fira Sans Condensed Light"/>
                <a:cs typeface="Times New Roman"/>
              </a:rPr>
              <a:t> TEAM - 11</a:t>
            </a:r>
            <a:endParaRPr lang="en-US" sz="2400">
              <a:latin typeface="Verdana Pro"/>
              <a:ea typeface="Fira Sans Condensed Light"/>
              <a:cs typeface="Fira Sans Condensed Light"/>
            </a:endParaRPr>
          </a:p>
          <a:p>
            <a:pPr marL="0" lvl="0" indent="0" algn="l">
              <a:spcBef>
                <a:spcPts val="0"/>
              </a:spcBef>
              <a:spcAft>
                <a:spcPts val="0"/>
              </a:spcAft>
              <a:buNone/>
            </a:pPr>
            <a:endParaRPr lang="en">
              <a:latin typeface="Fira Sans Condensed Light"/>
              <a:ea typeface="Fira Sans Condensed Light"/>
              <a:cs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355410" y="59897"/>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279862" y="760957"/>
            <a:ext cx="6011247" cy="3199800"/>
          </a:xfrm>
          <a:prstGeom prst="rect">
            <a:avLst/>
          </a:prstGeom>
        </p:spPr>
        <p:txBody>
          <a:bodyPr spcFirstLastPara="1" wrap="square" lIns="91425" tIns="91425" rIns="91425" bIns="91425" anchor="ctr" anchorCtr="0">
            <a:noAutofit/>
          </a:bodyPr>
          <a:lstStyle/>
          <a:p>
            <a:r>
              <a:rPr lang="en" sz="5400">
                <a:latin typeface="Verdana Pro"/>
              </a:rPr>
              <a:t>Procedure</a:t>
            </a:r>
          </a:p>
        </p:txBody>
      </p:sp>
      <p:sp>
        <p:nvSpPr>
          <p:cNvPr id="176" name="Google Shape;176;p30"/>
          <p:cNvSpPr txBox="1">
            <a:spLocks noGrp="1"/>
          </p:cNvSpPr>
          <p:nvPr>
            <p:ph type="title" idx="2"/>
          </p:nvPr>
        </p:nvSpPr>
        <p:spPr>
          <a:xfrm>
            <a:off x="6071811" y="1007619"/>
            <a:ext cx="286456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506023" y="3020387"/>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A767-DD23-40F7-83F8-BD9FB031E4BA}"/>
              </a:ext>
            </a:extLst>
          </p:cNvPr>
          <p:cNvSpPr>
            <a:spLocks noGrp="1"/>
          </p:cNvSpPr>
          <p:nvPr>
            <p:ph type="title"/>
          </p:nvPr>
        </p:nvSpPr>
        <p:spPr>
          <a:xfrm>
            <a:off x="-2866556" y="214221"/>
            <a:ext cx="7704000" cy="572700"/>
          </a:xfrm>
        </p:spPr>
        <p:txBody>
          <a:bodyPr/>
          <a:lstStyle/>
          <a:p>
            <a:r>
              <a:rPr lang="en-US"/>
              <a:t>STEP 1</a:t>
            </a:r>
          </a:p>
        </p:txBody>
      </p:sp>
      <p:sp>
        <p:nvSpPr>
          <p:cNvPr id="4" name="Rectangle 1">
            <a:extLst>
              <a:ext uri="{FF2B5EF4-FFF2-40B4-BE49-F238E27FC236}">
                <a16:creationId xmlns:a16="http://schemas.microsoft.com/office/drawing/2014/main" id="{B8BEF688-44B5-4A32-A564-3BB36B951274}"/>
              </a:ext>
            </a:extLst>
          </p:cNvPr>
          <p:cNvSpPr>
            <a:spLocks noChangeArrowheads="1"/>
          </p:cNvSpPr>
          <p:nvPr/>
        </p:nvSpPr>
        <p:spPr bwMode="auto">
          <a:xfrm flipV="1">
            <a:off x="-2125462" y="702799"/>
            <a:ext cx="13612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65317A3-12D9-3BC9-233D-5EC8775F4009}"/>
              </a:ext>
            </a:extLst>
          </p:cNvPr>
          <p:cNvSpPr txBox="1"/>
          <p:nvPr/>
        </p:nvSpPr>
        <p:spPr>
          <a:xfrm>
            <a:off x="428297" y="970235"/>
            <a:ext cx="5600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chemeClr val="tx2"/>
                </a:solidFill>
                <a:latin typeface="Verdana Pro"/>
              </a:rPr>
              <a:t>Create a package with a  list of dependencies </a:t>
            </a:r>
          </a:p>
        </p:txBody>
      </p:sp>
      <p:pic>
        <p:nvPicPr>
          <p:cNvPr id="7" name="Picture 7" descr="Graphical user interface, application&#10;&#10;Description automatically generated">
            <a:extLst>
              <a:ext uri="{FF2B5EF4-FFF2-40B4-BE49-F238E27FC236}">
                <a16:creationId xmlns:a16="http://schemas.microsoft.com/office/drawing/2014/main" id="{A734AD97-CC14-2CA3-15E2-9F338DA6D8F0}"/>
              </a:ext>
            </a:extLst>
          </p:cNvPr>
          <p:cNvPicPr>
            <a:picLocks noChangeAspect="1"/>
          </p:cNvPicPr>
          <p:nvPr/>
        </p:nvPicPr>
        <p:blipFill>
          <a:blip r:embed="rId2"/>
          <a:stretch>
            <a:fillRect/>
          </a:stretch>
        </p:blipFill>
        <p:spPr>
          <a:xfrm>
            <a:off x="1032641" y="3105260"/>
            <a:ext cx="3794235" cy="1573704"/>
          </a:xfrm>
          <a:prstGeom prst="rect">
            <a:avLst/>
          </a:prstGeom>
        </p:spPr>
      </p:pic>
      <p:sp>
        <p:nvSpPr>
          <p:cNvPr id="8" name="TextBox 7">
            <a:extLst>
              <a:ext uri="{FF2B5EF4-FFF2-40B4-BE49-F238E27FC236}">
                <a16:creationId xmlns:a16="http://schemas.microsoft.com/office/drawing/2014/main" id="{477AC907-F9AB-26C0-C32B-A4D7EC640D44}"/>
              </a:ext>
            </a:extLst>
          </p:cNvPr>
          <p:cNvSpPr txBox="1"/>
          <p:nvPr/>
        </p:nvSpPr>
        <p:spPr>
          <a:xfrm>
            <a:off x="426654" y="2709369"/>
            <a:ext cx="71509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chemeClr val="tx2"/>
                </a:solidFill>
                <a:latin typeface="Verdana Pro"/>
              </a:rPr>
              <a:t>These folder are created using -</a:t>
            </a:r>
            <a:r>
              <a:rPr lang="en-US" b="1" err="1">
                <a:solidFill>
                  <a:schemeClr val="tx2"/>
                </a:solidFill>
                <a:latin typeface="Verdana Pro"/>
              </a:rPr>
              <a:t>mkdir</a:t>
            </a:r>
            <a:r>
              <a:rPr lang="en-US" b="1">
                <a:solidFill>
                  <a:schemeClr val="tx2"/>
                </a:solidFill>
                <a:latin typeface="Verdana Pro"/>
              </a:rPr>
              <a:t> within  the package </a:t>
            </a:r>
          </a:p>
        </p:txBody>
      </p:sp>
      <p:pic>
        <p:nvPicPr>
          <p:cNvPr id="3" name="Picture 8" descr="Text&#10;&#10;Description automatically generated">
            <a:extLst>
              <a:ext uri="{FF2B5EF4-FFF2-40B4-BE49-F238E27FC236}">
                <a16:creationId xmlns:a16="http://schemas.microsoft.com/office/drawing/2014/main" id="{3C3D9D24-91A6-E887-B550-4E8DA5530DF9}"/>
              </a:ext>
            </a:extLst>
          </p:cNvPr>
          <p:cNvPicPr>
            <a:picLocks noChangeAspect="1"/>
          </p:cNvPicPr>
          <p:nvPr/>
        </p:nvPicPr>
        <p:blipFill>
          <a:blip r:embed="rId3"/>
          <a:stretch>
            <a:fillRect/>
          </a:stretch>
        </p:blipFill>
        <p:spPr>
          <a:xfrm>
            <a:off x="1032641" y="1498255"/>
            <a:ext cx="6651734" cy="931731"/>
          </a:xfrm>
          <a:prstGeom prst="rect">
            <a:avLst/>
          </a:prstGeom>
        </p:spPr>
      </p:pic>
    </p:spTree>
    <p:extLst>
      <p:ext uri="{BB962C8B-B14F-4D97-AF65-F5344CB8AC3E}">
        <p14:creationId xmlns:p14="http://schemas.microsoft.com/office/powerpoint/2010/main" val="71815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27369891-7B97-0124-6421-0753AEFB0076}"/>
              </a:ext>
            </a:extLst>
          </p:cNvPr>
          <p:cNvPicPr>
            <a:picLocks noChangeAspect="1"/>
          </p:cNvPicPr>
          <p:nvPr/>
        </p:nvPicPr>
        <p:blipFill>
          <a:blip r:embed="rId4"/>
          <a:stretch>
            <a:fillRect/>
          </a:stretch>
        </p:blipFill>
        <p:spPr>
          <a:xfrm>
            <a:off x="2215054" y="1472153"/>
            <a:ext cx="2743200" cy="1095607"/>
          </a:xfrm>
          <a:prstGeom prst="rect">
            <a:avLst/>
          </a:prstGeom>
        </p:spPr>
      </p:pic>
      <p:sp>
        <p:nvSpPr>
          <p:cNvPr id="4" name="TextBox 3">
            <a:extLst>
              <a:ext uri="{FF2B5EF4-FFF2-40B4-BE49-F238E27FC236}">
                <a16:creationId xmlns:a16="http://schemas.microsoft.com/office/drawing/2014/main" id="{3E7378D9-E2F1-6C8B-B329-4098CB252DE6}"/>
              </a:ext>
            </a:extLst>
          </p:cNvPr>
          <p:cNvSpPr txBox="1"/>
          <p:nvPr/>
        </p:nvSpPr>
        <p:spPr>
          <a:xfrm>
            <a:off x="474280" y="2881805"/>
            <a:ext cx="80377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actionlib_msgs defines the common messages to interact with an action server and an action client.</a:t>
            </a:r>
          </a:p>
        </p:txBody>
      </p:sp>
      <p:sp>
        <p:nvSpPr>
          <p:cNvPr id="5" name="TextBox 4">
            <a:extLst>
              <a:ext uri="{FF2B5EF4-FFF2-40B4-BE49-F238E27FC236}">
                <a16:creationId xmlns:a16="http://schemas.microsoft.com/office/drawing/2014/main" id="{69D4AB1E-E34A-D067-20AD-F089C95E71E7}"/>
              </a:ext>
            </a:extLst>
          </p:cNvPr>
          <p:cNvSpPr txBox="1"/>
          <p:nvPr/>
        </p:nvSpPr>
        <p:spPr>
          <a:xfrm>
            <a:off x="454573" y="871702"/>
            <a:ext cx="70327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For building actions, include actionlib_msgs among the dependencies:</a:t>
            </a:r>
            <a:endParaRPr lang="en-US">
              <a:solidFill>
                <a:schemeClr val="tx2"/>
              </a:solidFill>
            </a:endParaRPr>
          </a:p>
        </p:txBody>
      </p:sp>
      <p:sp>
        <p:nvSpPr>
          <p:cNvPr id="6" name="TextBox 5">
            <a:extLst>
              <a:ext uri="{FF2B5EF4-FFF2-40B4-BE49-F238E27FC236}">
                <a16:creationId xmlns:a16="http://schemas.microsoft.com/office/drawing/2014/main" id="{0968C009-3E87-3B04-6439-66F7F1776E75}"/>
              </a:ext>
            </a:extLst>
          </p:cNvPr>
          <p:cNvSpPr txBox="1"/>
          <p:nvPr/>
        </p:nvSpPr>
        <p:spPr>
          <a:xfrm>
            <a:off x="454573" y="3591254"/>
            <a:ext cx="77487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chemeClr val="tx2"/>
                </a:solidFill>
                <a:latin typeface="Verdana Pro"/>
              </a:rPr>
              <a:t>Rospy is a ROS client library written entirely in Python. Python programmers can use the rospy client API to quickly interact with ROS Topics, Services, and Parameters.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95DE337-9A02-BD51-6F13-60D209C3439D}"/>
              </a:ext>
            </a:extLst>
          </p:cNvPr>
          <p:cNvPicPr>
            <a:picLocks noChangeAspect="1"/>
          </p:cNvPicPr>
          <p:nvPr/>
        </p:nvPicPr>
        <p:blipFill>
          <a:blip r:embed="rId2"/>
          <a:stretch>
            <a:fillRect/>
          </a:stretch>
        </p:blipFill>
        <p:spPr>
          <a:xfrm>
            <a:off x="342900" y="1000497"/>
            <a:ext cx="2651235" cy="147058"/>
          </a:xfrm>
          <a:prstGeom prst="rect">
            <a:avLst/>
          </a:prstGeom>
        </p:spPr>
      </p:pic>
      <p:sp>
        <p:nvSpPr>
          <p:cNvPr id="6" name="TextBox 5">
            <a:extLst>
              <a:ext uri="{FF2B5EF4-FFF2-40B4-BE49-F238E27FC236}">
                <a16:creationId xmlns:a16="http://schemas.microsoft.com/office/drawing/2014/main" id="{5722519D-A031-7258-40E3-EEC8A1ED97F7}"/>
              </a:ext>
            </a:extLst>
          </p:cNvPr>
          <p:cNvSpPr txBox="1"/>
          <p:nvPr/>
        </p:nvSpPr>
        <p:spPr>
          <a:xfrm>
            <a:off x="237797" y="556390"/>
            <a:ext cx="70918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Verdana Pro"/>
              </a:rPr>
              <a:t>We used visual –code IDE for creating the </a:t>
            </a:r>
            <a:r>
              <a:rPr lang="en-US" err="1">
                <a:solidFill>
                  <a:schemeClr val="accent4"/>
                </a:solidFill>
                <a:latin typeface="Verdana Pro"/>
              </a:rPr>
              <a:t>urdf</a:t>
            </a:r>
            <a:r>
              <a:rPr lang="en-US">
                <a:solidFill>
                  <a:schemeClr val="accent4"/>
                </a:solidFill>
                <a:latin typeface="Verdana Pro"/>
              </a:rPr>
              <a:t> and respective </a:t>
            </a:r>
            <a:r>
              <a:rPr lang="en-US" err="1">
                <a:solidFill>
                  <a:schemeClr val="accent4"/>
                </a:solidFill>
                <a:latin typeface="Verdana Pro"/>
              </a:rPr>
              <a:t>py</a:t>
            </a:r>
            <a:r>
              <a:rPr lang="en-US">
                <a:solidFill>
                  <a:schemeClr val="accent4"/>
                </a:solidFill>
                <a:latin typeface="Verdana Pro"/>
              </a:rPr>
              <a:t> scripts</a:t>
            </a:r>
          </a:p>
        </p:txBody>
      </p:sp>
      <p:pic>
        <p:nvPicPr>
          <p:cNvPr id="7" name="Picture 7">
            <a:extLst>
              <a:ext uri="{FF2B5EF4-FFF2-40B4-BE49-F238E27FC236}">
                <a16:creationId xmlns:a16="http://schemas.microsoft.com/office/drawing/2014/main" id="{363A351A-241D-1FC4-B28C-3B77D7FF96FA}"/>
              </a:ext>
            </a:extLst>
          </p:cNvPr>
          <p:cNvPicPr>
            <a:picLocks noChangeAspect="1"/>
          </p:cNvPicPr>
          <p:nvPr/>
        </p:nvPicPr>
        <p:blipFill>
          <a:blip r:embed="rId3"/>
          <a:stretch>
            <a:fillRect/>
          </a:stretch>
        </p:blipFill>
        <p:spPr>
          <a:xfrm>
            <a:off x="342900" y="1706490"/>
            <a:ext cx="2414752" cy="1513745"/>
          </a:xfrm>
          <a:prstGeom prst="rect">
            <a:avLst/>
          </a:prstGeom>
        </p:spPr>
      </p:pic>
      <p:sp>
        <p:nvSpPr>
          <p:cNvPr id="8" name="TextBox 7">
            <a:extLst>
              <a:ext uri="{FF2B5EF4-FFF2-40B4-BE49-F238E27FC236}">
                <a16:creationId xmlns:a16="http://schemas.microsoft.com/office/drawing/2014/main" id="{1A29A2EF-02DD-638D-9D45-AB9808A3B89B}"/>
              </a:ext>
            </a:extLst>
          </p:cNvPr>
          <p:cNvSpPr txBox="1"/>
          <p:nvPr/>
        </p:nvSpPr>
        <p:spPr>
          <a:xfrm>
            <a:off x="190170" y="1257628"/>
            <a:ext cx="58437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Verdana Pro"/>
              </a:rPr>
              <a:t>The respective URDF files and team11.py has been created.</a:t>
            </a:r>
          </a:p>
        </p:txBody>
      </p:sp>
      <p:sp>
        <p:nvSpPr>
          <p:cNvPr id="9" name="TextBox 8">
            <a:extLst>
              <a:ext uri="{FF2B5EF4-FFF2-40B4-BE49-F238E27FC236}">
                <a16:creationId xmlns:a16="http://schemas.microsoft.com/office/drawing/2014/main" id="{0EDDEC51-993F-C23A-F5A6-5886624FE28F}"/>
              </a:ext>
            </a:extLst>
          </p:cNvPr>
          <p:cNvSpPr txBox="1"/>
          <p:nvPr/>
        </p:nvSpPr>
        <p:spPr>
          <a:xfrm>
            <a:off x="4629149" y="24186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u="sng">
                <a:solidFill>
                  <a:schemeClr val="accent4"/>
                </a:solidFill>
              </a:rPr>
              <a:t>So, what's a URDF?</a:t>
            </a:r>
          </a:p>
        </p:txBody>
      </p:sp>
      <p:sp>
        <p:nvSpPr>
          <p:cNvPr id="10" name="TextBox 9">
            <a:extLst>
              <a:ext uri="{FF2B5EF4-FFF2-40B4-BE49-F238E27FC236}">
                <a16:creationId xmlns:a16="http://schemas.microsoft.com/office/drawing/2014/main" id="{3D8C34B2-D876-43D6-53FF-C0EC3BE133B2}"/>
              </a:ext>
            </a:extLst>
          </p:cNvPr>
          <p:cNvSpPr txBox="1"/>
          <p:nvPr/>
        </p:nvSpPr>
        <p:spPr>
          <a:xfrm>
            <a:off x="2911365" y="3164271"/>
            <a:ext cx="588973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a:buChar char="q"/>
            </a:pPr>
            <a:r>
              <a:rPr lang="en-US" sz="1200">
                <a:solidFill>
                  <a:schemeClr val="accent4"/>
                </a:solidFill>
                <a:latin typeface="Verdana Pro"/>
              </a:rPr>
              <a:t>A C++ parser for the Unified Robot Description Format (URDF), an XML format for representing a robot model, is included in this package. </a:t>
            </a:r>
            <a:endParaRPr lang="en-US">
              <a:solidFill>
                <a:schemeClr val="accent4"/>
              </a:solidFill>
              <a:latin typeface="Verdana Pro"/>
            </a:endParaRPr>
          </a:p>
          <a:p>
            <a:pPr marL="171450" indent="-171450" algn="just">
              <a:buFont typeface="Wingdings"/>
              <a:buChar char="q"/>
            </a:pPr>
            <a:endParaRPr lang="en-US" sz="1200">
              <a:solidFill>
                <a:schemeClr val="accent4"/>
              </a:solidFill>
              <a:latin typeface="Verdana Pro"/>
            </a:endParaRPr>
          </a:p>
          <a:p>
            <a:pPr marL="171450" indent="-171450" algn="just">
              <a:buFont typeface="Wingdings"/>
              <a:buChar char="q"/>
            </a:pPr>
            <a:r>
              <a:rPr lang="en-US" sz="1200">
                <a:solidFill>
                  <a:schemeClr val="accent4"/>
                </a:solidFill>
                <a:latin typeface="Verdana Pro"/>
              </a:rPr>
              <a:t>The parser's code API has been reviewed and will remain backwards compatible in future releases.</a:t>
            </a:r>
            <a:endParaRPr lang="en-US">
              <a:solidFill>
                <a:schemeClr val="accent4"/>
              </a:solidFill>
              <a:latin typeface="Verdana Pro"/>
            </a:endParaRPr>
          </a:p>
        </p:txBody>
      </p:sp>
    </p:spTree>
    <p:extLst>
      <p:ext uri="{BB962C8B-B14F-4D97-AF65-F5344CB8AC3E}">
        <p14:creationId xmlns:p14="http://schemas.microsoft.com/office/powerpoint/2010/main" val="3846308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0C22DF27-B5A2-76F7-8CB5-28049BF7E87D}"/>
              </a:ext>
            </a:extLst>
          </p:cNvPr>
          <p:cNvPicPr>
            <a:picLocks noChangeAspect="1"/>
          </p:cNvPicPr>
          <p:nvPr/>
        </p:nvPicPr>
        <p:blipFill>
          <a:blip r:embed="rId2"/>
          <a:stretch>
            <a:fillRect/>
          </a:stretch>
        </p:blipFill>
        <p:spPr>
          <a:xfrm>
            <a:off x="592521" y="743724"/>
            <a:ext cx="2743200" cy="2092639"/>
          </a:xfrm>
          <a:prstGeom prst="rect">
            <a:avLst/>
          </a:prstGeom>
        </p:spPr>
      </p:pic>
      <p:pic>
        <p:nvPicPr>
          <p:cNvPr id="5" name="Picture 5" descr="Text&#10;&#10;Description automatically generated">
            <a:extLst>
              <a:ext uri="{FF2B5EF4-FFF2-40B4-BE49-F238E27FC236}">
                <a16:creationId xmlns:a16="http://schemas.microsoft.com/office/drawing/2014/main" id="{7BF08E23-1B00-3AB2-7E9F-24BB88459752}"/>
              </a:ext>
            </a:extLst>
          </p:cNvPr>
          <p:cNvPicPr>
            <a:picLocks noChangeAspect="1"/>
          </p:cNvPicPr>
          <p:nvPr/>
        </p:nvPicPr>
        <p:blipFill>
          <a:blip r:embed="rId3"/>
          <a:stretch>
            <a:fillRect/>
          </a:stretch>
        </p:blipFill>
        <p:spPr>
          <a:xfrm>
            <a:off x="4612728" y="1905923"/>
            <a:ext cx="3557751" cy="2711136"/>
          </a:xfrm>
          <a:prstGeom prst="rect">
            <a:avLst/>
          </a:prstGeom>
        </p:spPr>
      </p:pic>
      <p:sp>
        <p:nvSpPr>
          <p:cNvPr id="2" name="TextBox 1">
            <a:extLst>
              <a:ext uri="{FF2B5EF4-FFF2-40B4-BE49-F238E27FC236}">
                <a16:creationId xmlns:a16="http://schemas.microsoft.com/office/drawing/2014/main" id="{E797E2A2-EB6B-1061-0E01-9C3BFAF2C094}"/>
              </a:ext>
            </a:extLst>
          </p:cNvPr>
          <p:cNvSpPr txBox="1"/>
          <p:nvPr/>
        </p:nvSpPr>
        <p:spPr>
          <a:xfrm>
            <a:off x="27590" y="444718"/>
            <a:ext cx="44642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a:solidFill>
                  <a:schemeClr val="tx2"/>
                </a:solidFill>
                <a:latin typeface="Verdana Pro"/>
              </a:rPr>
              <a:t>Defining the first link of radius 0.1 and length 0.05 </a:t>
            </a:r>
          </a:p>
        </p:txBody>
      </p:sp>
      <p:sp>
        <p:nvSpPr>
          <p:cNvPr id="6" name="TextBox 5">
            <a:extLst>
              <a:ext uri="{FF2B5EF4-FFF2-40B4-BE49-F238E27FC236}">
                <a16:creationId xmlns:a16="http://schemas.microsoft.com/office/drawing/2014/main" id="{11921CC6-252F-AEC1-CA25-67D31C63C19D}"/>
              </a:ext>
            </a:extLst>
          </p:cNvPr>
          <p:cNvSpPr txBox="1"/>
          <p:nvPr/>
        </p:nvSpPr>
        <p:spPr>
          <a:xfrm>
            <a:off x="99848" y="3170841"/>
            <a:ext cx="4037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200">
                <a:solidFill>
                  <a:schemeClr val="tx2"/>
                </a:solidFill>
                <a:latin typeface="Verdana Pro"/>
              </a:rPr>
              <a:t>All we need to do to add dimensions to our connections is specify the offset from a link to the joint of its children. To do so, we will add the </a:t>
            </a:r>
            <a:r>
              <a:rPr lang="en-US" sz="1200" b="1" u="sng">
                <a:solidFill>
                  <a:schemeClr val="tx2"/>
                </a:solidFill>
                <a:latin typeface="Verdana Pro"/>
              </a:rPr>
              <a:t>origin</a:t>
            </a:r>
            <a:r>
              <a:rPr lang="en-US" sz="1200">
                <a:solidFill>
                  <a:schemeClr val="tx2"/>
                </a:solidFill>
                <a:latin typeface="Verdana Pro"/>
              </a:rPr>
              <a:t>  field to each of the joints.</a:t>
            </a:r>
            <a:endParaRPr lang="en-US"/>
          </a:p>
        </p:txBody>
      </p:sp>
      <p:sp>
        <p:nvSpPr>
          <p:cNvPr id="7" name="TextBox 6">
            <a:extLst>
              <a:ext uri="{FF2B5EF4-FFF2-40B4-BE49-F238E27FC236}">
                <a16:creationId xmlns:a16="http://schemas.microsoft.com/office/drawing/2014/main" id="{5864282B-A1ED-6D4F-9DD5-B23E67A480E2}"/>
              </a:ext>
            </a:extLst>
          </p:cNvPr>
          <p:cNvSpPr txBox="1"/>
          <p:nvPr/>
        </p:nvSpPr>
        <p:spPr>
          <a:xfrm>
            <a:off x="3292366" y="20278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15F026F1-7F73-78F1-1EA9-FBB5401B4AF2}"/>
              </a:ext>
            </a:extLst>
          </p:cNvPr>
          <p:cNvSpPr txBox="1"/>
          <p:nvPr/>
        </p:nvSpPr>
        <p:spPr>
          <a:xfrm>
            <a:off x="99849" y="4129910"/>
            <a:ext cx="41752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Char char="•"/>
            </a:pPr>
            <a:r>
              <a:rPr lang="en-US" sz="1200">
                <a:solidFill>
                  <a:schemeClr val="tx2"/>
                </a:solidFill>
                <a:latin typeface="Verdana Pro"/>
              </a:rPr>
              <a:t>To simulate the robot in a program like Gazebo, we must define a collision tag.</a:t>
            </a:r>
            <a:endParaRPr lang="en-US" sz="1200">
              <a:solidFill>
                <a:schemeClr val="tx2"/>
              </a:solidFill>
            </a:endParaRPr>
          </a:p>
        </p:txBody>
      </p:sp>
      <p:sp>
        <p:nvSpPr>
          <p:cNvPr id="9" name="TextBox 8">
            <a:extLst>
              <a:ext uri="{FF2B5EF4-FFF2-40B4-BE49-F238E27FC236}">
                <a16:creationId xmlns:a16="http://schemas.microsoft.com/office/drawing/2014/main" id="{CFFC7864-4FC8-EBE1-13CD-83FE181DF04F}"/>
              </a:ext>
            </a:extLst>
          </p:cNvPr>
          <p:cNvSpPr txBox="1"/>
          <p:nvPr/>
        </p:nvSpPr>
        <p:spPr>
          <a:xfrm>
            <a:off x="3476296" y="1016219"/>
            <a:ext cx="54496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2"/>
                </a:solidFill>
                <a:latin typeface="Verdana Pro"/>
              </a:rPr>
              <a:t>Inside the </a:t>
            </a:r>
            <a:r>
              <a:rPr lang="en-US" sz="1200" b="1">
                <a:solidFill>
                  <a:schemeClr val="tx2"/>
                </a:solidFill>
                <a:latin typeface="Verdana Pro"/>
              </a:rPr>
              <a:t>inertial</a:t>
            </a:r>
            <a:r>
              <a:rPr lang="en-US" sz="1200">
                <a:solidFill>
                  <a:schemeClr val="tx2"/>
                </a:solidFill>
                <a:latin typeface="Verdana Pro"/>
              </a:rPr>
              <a:t> tag The 3x3 rotational inertia matrix is specified with the inertia element. Since this is symmetrical, it can be represented by only 6 elements, as such.</a:t>
            </a:r>
            <a:endParaRPr lang="en-US">
              <a:solidFill>
                <a:schemeClr val="tx2"/>
              </a:solidFill>
            </a:endParaRPr>
          </a:p>
        </p:txBody>
      </p:sp>
    </p:spTree>
    <p:extLst>
      <p:ext uri="{BB962C8B-B14F-4D97-AF65-F5344CB8AC3E}">
        <p14:creationId xmlns:p14="http://schemas.microsoft.com/office/powerpoint/2010/main" val="69118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4DE815DD-05F4-E0A6-3BBB-4CB0BA4156F1}"/>
              </a:ext>
            </a:extLst>
          </p:cNvPr>
          <p:cNvPicPr>
            <a:picLocks noChangeAspect="1"/>
          </p:cNvPicPr>
          <p:nvPr/>
        </p:nvPicPr>
        <p:blipFill>
          <a:blip r:embed="rId2"/>
          <a:stretch>
            <a:fillRect/>
          </a:stretch>
        </p:blipFill>
        <p:spPr>
          <a:xfrm>
            <a:off x="441435" y="456833"/>
            <a:ext cx="4030716" cy="4302092"/>
          </a:xfrm>
          <a:prstGeom prst="rect">
            <a:avLst/>
          </a:prstGeom>
        </p:spPr>
      </p:pic>
      <p:sp>
        <p:nvSpPr>
          <p:cNvPr id="3" name="TextBox 2">
            <a:extLst>
              <a:ext uri="{FF2B5EF4-FFF2-40B4-BE49-F238E27FC236}">
                <a16:creationId xmlns:a16="http://schemas.microsoft.com/office/drawing/2014/main" id="{75052093-08D5-1B79-3B6C-6DFE4DACADCF}"/>
              </a:ext>
            </a:extLst>
          </p:cNvPr>
          <p:cNvSpPr txBox="1"/>
          <p:nvPr/>
        </p:nvSpPr>
        <p:spPr>
          <a:xfrm>
            <a:off x="4669631" y="1126741"/>
            <a:ext cx="4148712"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chemeClr val="tx2"/>
                </a:solidFill>
                <a:latin typeface="Verdana Pro"/>
              </a:rPr>
              <a:t>The transmission element is a URDF robot description model extension that describes the relationship between an actuator and a joint.</a:t>
            </a:r>
          </a:p>
          <a:p>
            <a:pPr marL="285750" indent="-285750">
              <a:buChar char="•"/>
            </a:pPr>
            <a:endParaRPr lang="en-US" sz="1600">
              <a:solidFill>
                <a:schemeClr val="tx2"/>
              </a:solidFill>
              <a:latin typeface="Verdana Pro"/>
            </a:endParaRPr>
          </a:p>
          <a:p>
            <a:pPr marL="285750" indent="-285750">
              <a:buChar char="•"/>
            </a:pPr>
            <a:r>
              <a:rPr lang="en-US" sz="1600" b="1" err="1">
                <a:solidFill>
                  <a:schemeClr val="tx2"/>
                </a:solidFill>
                <a:latin typeface="Verdana Pro"/>
              </a:rPr>
              <a:t>Hardware_interface</a:t>
            </a:r>
            <a:r>
              <a:rPr lang="en-US" sz="1600">
                <a:solidFill>
                  <a:schemeClr val="tx2"/>
                </a:solidFill>
                <a:latin typeface="Verdana Pro"/>
              </a:rPr>
              <a:t> package, this package wraps existing raw data</a:t>
            </a: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Connecting and linking all the four links (</a:t>
            </a:r>
            <a:r>
              <a:rPr lang="en-US" sz="1600" err="1">
                <a:solidFill>
                  <a:schemeClr val="tx2"/>
                </a:solidFill>
                <a:latin typeface="Verdana Pro"/>
              </a:rPr>
              <a:t>Wrist,Hip,Shoulder,Elbow</a:t>
            </a:r>
            <a:r>
              <a:rPr lang="en-US" sz="1600">
                <a:solidFill>
                  <a:schemeClr val="tx2"/>
                </a:solidFill>
                <a:latin typeface="Verdana Pro"/>
              </a:rPr>
              <a:t>)</a:t>
            </a:r>
          </a:p>
          <a:p>
            <a:pPr marL="285750" indent="-285750">
              <a:buChar char="•"/>
            </a:pPr>
            <a:endParaRPr lang="en-US" sz="1600">
              <a:solidFill>
                <a:schemeClr val="tx2"/>
              </a:solidFill>
              <a:latin typeface="Verdana Pro"/>
            </a:endParaRPr>
          </a:p>
          <a:p>
            <a:pPr marL="285750" indent="-285750">
              <a:buChar char="•"/>
            </a:pPr>
            <a:endParaRPr lang="en-US">
              <a:solidFill>
                <a:schemeClr val="tx2"/>
              </a:solidFill>
              <a:latin typeface="Verdana Pro"/>
            </a:endParaRPr>
          </a:p>
          <a:p>
            <a:pPr marL="285750" indent="-285750">
              <a:buChar char="•"/>
            </a:pPr>
            <a:endParaRPr lang="en-US">
              <a:solidFill>
                <a:schemeClr val="tx2"/>
              </a:solidFill>
              <a:latin typeface="Verdana Pro"/>
            </a:endParaRPr>
          </a:p>
        </p:txBody>
      </p:sp>
    </p:spTree>
    <p:extLst>
      <p:ext uri="{BB962C8B-B14F-4D97-AF65-F5344CB8AC3E}">
        <p14:creationId xmlns:p14="http://schemas.microsoft.com/office/powerpoint/2010/main" val="3906835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E18F86-B3F6-0B27-86CC-2908CDA3AF5A}"/>
              </a:ext>
            </a:extLst>
          </p:cNvPr>
          <p:cNvSpPr txBox="1"/>
          <p:nvPr/>
        </p:nvSpPr>
        <p:spPr>
          <a:xfrm>
            <a:off x="3200400" y="23431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2" descr="Text&#10;&#10;Description automatically generated">
            <a:extLst>
              <a:ext uri="{FF2B5EF4-FFF2-40B4-BE49-F238E27FC236}">
                <a16:creationId xmlns:a16="http://schemas.microsoft.com/office/drawing/2014/main" id="{5D5B29DA-BD0E-DE45-60B7-7D6D8C5D174F}"/>
              </a:ext>
            </a:extLst>
          </p:cNvPr>
          <p:cNvPicPr>
            <a:picLocks noChangeAspect="1"/>
          </p:cNvPicPr>
          <p:nvPr/>
        </p:nvPicPr>
        <p:blipFill>
          <a:blip r:embed="rId2"/>
          <a:stretch>
            <a:fillRect/>
          </a:stretch>
        </p:blipFill>
        <p:spPr>
          <a:xfrm>
            <a:off x="432074" y="2458208"/>
            <a:ext cx="4589079" cy="2252788"/>
          </a:xfrm>
          <a:prstGeom prst="rect">
            <a:avLst/>
          </a:prstGeom>
        </p:spPr>
      </p:pic>
      <p:pic>
        <p:nvPicPr>
          <p:cNvPr id="7" name="Picture 7">
            <a:extLst>
              <a:ext uri="{FF2B5EF4-FFF2-40B4-BE49-F238E27FC236}">
                <a16:creationId xmlns:a16="http://schemas.microsoft.com/office/drawing/2014/main" id="{788D7D5F-0A03-B14C-F9CE-EFA42B74AFCF}"/>
              </a:ext>
            </a:extLst>
          </p:cNvPr>
          <p:cNvPicPr>
            <a:picLocks noChangeAspect="1"/>
          </p:cNvPicPr>
          <p:nvPr/>
        </p:nvPicPr>
        <p:blipFill>
          <a:blip r:embed="rId3"/>
          <a:stretch>
            <a:fillRect/>
          </a:stretch>
        </p:blipFill>
        <p:spPr>
          <a:xfrm>
            <a:off x="5894095" y="245022"/>
            <a:ext cx="2374499" cy="4653455"/>
          </a:xfrm>
          <a:prstGeom prst="rect">
            <a:avLst/>
          </a:prstGeom>
        </p:spPr>
      </p:pic>
      <p:sp>
        <p:nvSpPr>
          <p:cNvPr id="3" name="TextBox 2">
            <a:extLst>
              <a:ext uri="{FF2B5EF4-FFF2-40B4-BE49-F238E27FC236}">
                <a16:creationId xmlns:a16="http://schemas.microsoft.com/office/drawing/2014/main" id="{00CE31E3-13A4-D72C-A90E-971F8F2A59B5}"/>
              </a:ext>
            </a:extLst>
          </p:cNvPr>
          <p:cNvSpPr txBox="1"/>
          <p:nvPr/>
        </p:nvSpPr>
        <p:spPr>
          <a:xfrm>
            <a:off x="32680" y="341994"/>
            <a:ext cx="5534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2"/>
                </a:solidFill>
                <a:latin typeface="Verdana Pro"/>
              </a:rPr>
              <a:t>Inserting the respective letter and its co-ordinates</a:t>
            </a:r>
          </a:p>
          <a:p>
            <a:pPr marL="285750" indent="-285750">
              <a:buChar char="•"/>
            </a:pPr>
            <a:endParaRPr lang="en-US">
              <a:solidFill>
                <a:schemeClr val="tx2"/>
              </a:solidFill>
              <a:latin typeface="Verdana Pro"/>
            </a:endParaRPr>
          </a:p>
          <a:p>
            <a:pPr marL="285750" indent="-285750">
              <a:buFont typeface="Arial,Sans-Serif"/>
              <a:buChar char="•"/>
            </a:pPr>
            <a:r>
              <a:rPr lang="en-US">
                <a:solidFill>
                  <a:schemeClr val="tx2"/>
                </a:solidFill>
                <a:latin typeface="Verdana Pro"/>
              </a:rPr>
              <a:t>Messages for defining robot trajectories are defined in this package. These messages are also the foundation for the majority of the control msgs actions.</a:t>
            </a:r>
          </a:p>
          <a:p>
            <a:pPr marL="285750" indent="-285750">
              <a:buChar char="•"/>
            </a:pPr>
            <a:endParaRPr lang="en-US">
              <a:solidFill>
                <a:schemeClr val="tx2"/>
              </a:solidFill>
              <a:latin typeface="Verdana Pro"/>
            </a:endParaRPr>
          </a:p>
          <a:p>
            <a:pPr marL="285750" indent="-285750">
              <a:buChar char="•"/>
            </a:pPr>
            <a:r>
              <a:rPr lang="en-US">
                <a:solidFill>
                  <a:schemeClr val="tx2"/>
                </a:solidFill>
                <a:latin typeface="Verdana Pro"/>
              </a:rPr>
              <a:t>For Example : Letter(A) the co-ordinates are a1,a2,a3,a4,a5 are the transformation steps required for drawing alphabet - A</a:t>
            </a:r>
          </a:p>
        </p:txBody>
      </p:sp>
      <p:sp>
        <p:nvSpPr>
          <p:cNvPr id="5" name="TextBox 4">
            <a:extLst>
              <a:ext uri="{FF2B5EF4-FFF2-40B4-BE49-F238E27FC236}">
                <a16:creationId xmlns:a16="http://schemas.microsoft.com/office/drawing/2014/main" id="{662C3D70-F8B0-3475-D19F-B7E3A17A8D38}"/>
              </a:ext>
            </a:extLst>
          </p:cNvPr>
          <p:cNvSpPr txBox="1"/>
          <p:nvPr/>
        </p:nvSpPr>
        <p:spPr>
          <a:xfrm>
            <a:off x="-136634" y="2343150"/>
            <a:ext cx="60802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a:solidFill>
                <a:schemeClr val="tx2"/>
              </a:solidFill>
              <a:latin typeface="Verdana Pro"/>
            </a:endParaRPr>
          </a:p>
        </p:txBody>
      </p:sp>
    </p:spTree>
    <p:extLst>
      <p:ext uri="{BB962C8B-B14F-4D97-AF65-F5344CB8AC3E}">
        <p14:creationId xmlns:p14="http://schemas.microsoft.com/office/powerpoint/2010/main" val="319956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C7D2C8F2-5CFD-5E49-E303-91BDDB4BCE68}"/>
              </a:ext>
            </a:extLst>
          </p:cNvPr>
          <p:cNvPicPr>
            <a:picLocks noChangeAspect="1"/>
          </p:cNvPicPr>
          <p:nvPr/>
        </p:nvPicPr>
        <p:blipFill>
          <a:blip r:embed="rId2"/>
          <a:stretch>
            <a:fillRect/>
          </a:stretch>
        </p:blipFill>
        <p:spPr>
          <a:xfrm rot="16200000">
            <a:off x="4414634" y="50288"/>
            <a:ext cx="3075598" cy="5008179"/>
          </a:xfrm>
          <a:prstGeom prst="rect">
            <a:avLst/>
          </a:prstGeom>
        </p:spPr>
      </p:pic>
      <p:pic>
        <p:nvPicPr>
          <p:cNvPr id="5" name="Picture 5" descr="Text&#10;&#10;Description automatically generated">
            <a:extLst>
              <a:ext uri="{FF2B5EF4-FFF2-40B4-BE49-F238E27FC236}">
                <a16:creationId xmlns:a16="http://schemas.microsoft.com/office/drawing/2014/main" id="{B84B6C54-5DE9-E023-635F-3BC155E29D5B}"/>
              </a:ext>
            </a:extLst>
          </p:cNvPr>
          <p:cNvPicPr>
            <a:picLocks noChangeAspect="1"/>
          </p:cNvPicPr>
          <p:nvPr/>
        </p:nvPicPr>
        <p:blipFill>
          <a:blip r:embed="rId3"/>
          <a:stretch>
            <a:fillRect/>
          </a:stretch>
        </p:blipFill>
        <p:spPr>
          <a:xfrm>
            <a:off x="717331" y="869314"/>
            <a:ext cx="2585546" cy="757582"/>
          </a:xfrm>
          <a:prstGeom prst="rect">
            <a:avLst/>
          </a:prstGeom>
        </p:spPr>
      </p:pic>
      <p:pic>
        <p:nvPicPr>
          <p:cNvPr id="7" name="Picture 6" descr="Text&#10;&#10;Description automatically generated">
            <a:extLst>
              <a:ext uri="{FF2B5EF4-FFF2-40B4-BE49-F238E27FC236}">
                <a16:creationId xmlns:a16="http://schemas.microsoft.com/office/drawing/2014/main" id="{6929F292-FE99-3AAB-9F03-606E9C51A816}"/>
              </a:ext>
            </a:extLst>
          </p:cNvPr>
          <p:cNvPicPr>
            <a:picLocks noChangeAspect="1"/>
          </p:cNvPicPr>
          <p:nvPr/>
        </p:nvPicPr>
        <p:blipFill>
          <a:blip r:embed="rId4"/>
          <a:stretch>
            <a:fillRect/>
          </a:stretch>
        </p:blipFill>
        <p:spPr>
          <a:xfrm>
            <a:off x="717331" y="1696216"/>
            <a:ext cx="2585545" cy="2802101"/>
          </a:xfrm>
          <a:prstGeom prst="rect">
            <a:avLst/>
          </a:prstGeom>
        </p:spPr>
      </p:pic>
    </p:spTree>
    <p:extLst>
      <p:ext uri="{BB962C8B-B14F-4D97-AF65-F5344CB8AC3E}">
        <p14:creationId xmlns:p14="http://schemas.microsoft.com/office/powerpoint/2010/main" val="151225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04CF4AAB-3F1F-F45D-AC23-0AB76CEAB988}"/>
              </a:ext>
            </a:extLst>
          </p:cNvPr>
          <p:cNvPicPr>
            <a:picLocks noChangeAspect="1"/>
          </p:cNvPicPr>
          <p:nvPr/>
        </p:nvPicPr>
        <p:blipFill>
          <a:blip r:embed="rId2"/>
          <a:stretch>
            <a:fillRect/>
          </a:stretch>
        </p:blipFill>
        <p:spPr>
          <a:xfrm>
            <a:off x="511272" y="1189170"/>
            <a:ext cx="4812424" cy="2461603"/>
          </a:xfrm>
          <a:prstGeom prst="rect">
            <a:avLst/>
          </a:prstGeom>
        </p:spPr>
      </p:pic>
      <p:sp>
        <p:nvSpPr>
          <p:cNvPr id="2" name="TextBox 1">
            <a:extLst>
              <a:ext uri="{FF2B5EF4-FFF2-40B4-BE49-F238E27FC236}">
                <a16:creationId xmlns:a16="http://schemas.microsoft.com/office/drawing/2014/main" id="{A9B710E0-8E4D-5DCD-42D4-E431CD8F2F99}"/>
              </a:ext>
            </a:extLst>
          </p:cNvPr>
          <p:cNvSpPr txBox="1"/>
          <p:nvPr/>
        </p:nvSpPr>
        <p:spPr>
          <a:xfrm>
            <a:off x="410577" y="485775"/>
            <a:ext cx="57360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chemeClr val="tx2"/>
                </a:solidFill>
                <a:latin typeface="Verdana Pro"/>
              </a:rPr>
              <a:t>Creating a Launch file for the model </a:t>
            </a:r>
            <a:endParaRPr lang="en-GB" sz="2000" b="1">
              <a:solidFill>
                <a:schemeClr val="tx2"/>
              </a:solidFill>
            </a:endParaRPr>
          </a:p>
        </p:txBody>
      </p:sp>
      <p:sp>
        <p:nvSpPr>
          <p:cNvPr id="3" name="TextBox 2">
            <a:extLst>
              <a:ext uri="{FF2B5EF4-FFF2-40B4-BE49-F238E27FC236}">
                <a16:creationId xmlns:a16="http://schemas.microsoft.com/office/drawing/2014/main" id="{D0F84474-B7BB-CF81-3F2D-EA3BC66BD22F}"/>
              </a:ext>
            </a:extLst>
          </p:cNvPr>
          <p:cNvSpPr txBox="1"/>
          <p:nvPr/>
        </p:nvSpPr>
        <p:spPr>
          <a:xfrm>
            <a:off x="5493919" y="982078"/>
            <a:ext cx="353277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chemeClr val="tx2"/>
                </a:solidFill>
                <a:latin typeface="Verdana Pro"/>
              </a:rPr>
              <a:t>Launch files employ a particular XML format and have the extension. Launch.  </a:t>
            </a:r>
            <a:endParaRPr lang="en-US">
              <a:solidFill>
                <a:schemeClr val="tx2"/>
              </a:solidFill>
            </a:endParaRP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A pair of launch tags must separate the contents of a launch file.</a:t>
            </a:r>
          </a:p>
          <a:p>
            <a:pPr marL="285750" indent="-285750">
              <a:buChar char="•"/>
            </a:pPr>
            <a:endParaRPr lang="en-US" sz="1600">
              <a:solidFill>
                <a:schemeClr val="tx2"/>
              </a:solidFill>
              <a:latin typeface="Verdana Pro"/>
            </a:endParaRPr>
          </a:p>
          <a:p>
            <a:pPr marL="285750" indent="-285750">
              <a:buChar char="•"/>
            </a:pPr>
            <a:r>
              <a:rPr lang="en-US" sz="1600">
                <a:solidFill>
                  <a:schemeClr val="tx2"/>
                </a:solidFill>
                <a:latin typeface="Verdana Pro"/>
              </a:rPr>
              <a:t>They offer an easy approach to initialize numerous nodes, a master, and other startup needs like specifying parameters.</a:t>
            </a:r>
          </a:p>
        </p:txBody>
      </p:sp>
    </p:spTree>
    <p:extLst>
      <p:ext uri="{BB962C8B-B14F-4D97-AF65-F5344CB8AC3E}">
        <p14:creationId xmlns:p14="http://schemas.microsoft.com/office/powerpoint/2010/main" val="117226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64910" y="1054567"/>
            <a:ext cx="4118668" cy="3199800"/>
          </a:xfrm>
          <a:prstGeom prst="rect">
            <a:avLst/>
          </a:prstGeom>
        </p:spPr>
        <p:txBody>
          <a:bodyPr spcFirstLastPara="1" wrap="square" lIns="91425" tIns="91425" rIns="91425" bIns="91425" anchor="ctr" anchorCtr="0">
            <a:noAutofit/>
          </a:bodyPr>
          <a:lstStyle/>
          <a:p>
            <a:r>
              <a:rPr lang="en" sz="6600">
                <a:latin typeface="Verdana Pro"/>
              </a:rPr>
              <a:t>Output</a:t>
            </a:r>
            <a:r>
              <a:rPr lang="en" sz="5400">
                <a:latin typeface="Verdana Pro"/>
              </a:rPr>
              <a:t> </a:t>
            </a:r>
            <a:r>
              <a:rPr lang="en" sz="4800">
                <a:latin typeface="Verdana Pro"/>
              </a:rPr>
              <a:t> </a:t>
            </a:r>
            <a:r>
              <a:rPr lang="en" sz="4000">
                <a:latin typeface="Verdana Pro"/>
              </a:rPr>
              <a:t>   </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800"/>
              <a:t>04</a:t>
            </a:r>
            <a:endParaRPr sz="1180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25388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8DEE-A88B-48F9-B38D-E81AA25E4558}"/>
              </a:ext>
            </a:extLst>
          </p:cNvPr>
          <p:cNvSpPr>
            <a:spLocks noGrp="1"/>
          </p:cNvSpPr>
          <p:nvPr>
            <p:ph type="title"/>
          </p:nvPr>
        </p:nvSpPr>
        <p:spPr/>
        <p:txBody>
          <a:bodyPr/>
          <a:lstStyle/>
          <a:p>
            <a:r>
              <a:rPr lang="en-US"/>
              <a:t>Team Members</a:t>
            </a:r>
            <a:br>
              <a:rPr lang="en-US"/>
            </a:br>
            <a:endParaRPr lang="en-IN"/>
          </a:p>
        </p:txBody>
      </p:sp>
      <p:sp>
        <p:nvSpPr>
          <p:cNvPr id="4" name="TextBox 3">
            <a:extLst>
              <a:ext uri="{FF2B5EF4-FFF2-40B4-BE49-F238E27FC236}">
                <a16:creationId xmlns:a16="http://schemas.microsoft.com/office/drawing/2014/main" id="{1905CEB2-D15E-42D6-A478-68F126620556}"/>
              </a:ext>
            </a:extLst>
          </p:cNvPr>
          <p:cNvSpPr txBox="1"/>
          <p:nvPr/>
        </p:nvSpPr>
        <p:spPr>
          <a:xfrm>
            <a:off x="2055026" y="896675"/>
            <a:ext cx="6776273" cy="2323713"/>
          </a:xfrm>
          <a:prstGeom prst="rect">
            <a:avLst/>
          </a:prstGeom>
          <a:noFill/>
        </p:spPr>
        <p:txBody>
          <a:bodyPr wrap="square" lIns="91440" tIns="45720" rIns="91440" bIns="45720" rtlCol="0" anchor="t">
            <a:spAutoFit/>
          </a:bodyPr>
          <a:lstStyle/>
          <a:p>
            <a:pPr marL="285750" indent="-228600">
              <a:spcBef>
                <a:spcPct val="0"/>
              </a:spcBef>
              <a:spcAft>
                <a:spcPts val="600"/>
              </a:spcAft>
            </a:pPr>
            <a:endParaRPr lang="en-US" sz="2000" kern="1200" dirty="0">
              <a:solidFill>
                <a:schemeClr val="tx2"/>
              </a:solidFill>
              <a:latin typeface="Verdana Pro"/>
              <a:cs typeface="Calibri Light"/>
            </a:endParaRPr>
          </a:p>
          <a:p>
            <a:pPr marL="285750" indent="-228600">
              <a:spcBef>
                <a:spcPct val="0"/>
              </a:spcBef>
              <a:spcAft>
                <a:spcPts val="600"/>
              </a:spcAft>
            </a:pPr>
            <a:endParaRPr lang="en-US" sz="2000" b="1" i="1" kern="1200" dirty="0">
              <a:solidFill>
                <a:schemeClr val="tx2"/>
              </a:solidFill>
              <a:latin typeface="Verdana Pro"/>
              <a:ea typeface="+mj-ea"/>
              <a:cs typeface="+mj-cs"/>
            </a:endParaRPr>
          </a:p>
          <a:p>
            <a:pPr marL="285750" indent="-228600">
              <a:spcBef>
                <a:spcPct val="0"/>
              </a:spcBef>
              <a:spcAft>
                <a:spcPts val="600"/>
              </a:spcAft>
            </a:pPr>
            <a:endParaRPr lang="en-US" sz="2000" b="1" i="1" kern="1200" dirty="0">
              <a:solidFill>
                <a:schemeClr val="tx2"/>
              </a:solidFill>
              <a:latin typeface="Verdana Pro"/>
              <a:ea typeface="+mj-ea"/>
              <a:cs typeface="+mj-cs"/>
            </a:endParaRPr>
          </a:p>
          <a:p>
            <a:pPr marL="285750" indent="-228600">
              <a:spcBef>
                <a:spcPct val="0"/>
              </a:spcBef>
              <a:spcAft>
                <a:spcPts val="600"/>
              </a:spcAft>
            </a:pPr>
            <a:r>
              <a:rPr lang="en-US" sz="2000" b="1" kern="1200" dirty="0">
                <a:solidFill>
                  <a:schemeClr val="tx2"/>
                </a:solidFill>
                <a:latin typeface="Verdana Pro"/>
              </a:rPr>
              <a:t>Karthikeyan M – CB.EN.U4AIE20029</a:t>
            </a:r>
          </a:p>
          <a:p>
            <a:pPr marL="285750" indent="-228600">
              <a:spcBef>
                <a:spcPct val="0"/>
              </a:spcBef>
              <a:spcAft>
                <a:spcPts val="600"/>
              </a:spcAft>
            </a:pPr>
            <a:r>
              <a:rPr lang="en-US" sz="2000" b="1" kern="1200" dirty="0">
                <a:solidFill>
                  <a:schemeClr val="tx2"/>
                </a:solidFill>
                <a:latin typeface="Verdana Pro"/>
              </a:rPr>
              <a:t>Rahul G 	    – CB.EN.U4AIE20056</a:t>
            </a:r>
          </a:p>
          <a:p>
            <a:pPr marL="285750" indent="-228600">
              <a:spcBef>
                <a:spcPct val="0"/>
              </a:spcBef>
              <a:spcAft>
                <a:spcPts val="600"/>
              </a:spcAft>
            </a:pPr>
            <a:r>
              <a:rPr lang="en-US" sz="2000" b="1" kern="1200" dirty="0" err="1">
                <a:solidFill>
                  <a:schemeClr val="tx2"/>
                </a:solidFill>
                <a:latin typeface="Verdana Pro"/>
              </a:rPr>
              <a:t>Rishekesan</a:t>
            </a:r>
            <a:r>
              <a:rPr lang="en-US" sz="2000" b="1" kern="1200" dirty="0">
                <a:solidFill>
                  <a:schemeClr val="tx2"/>
                </a:solidFill>
                <a:latin typeface="Verdana Pro"/>
              </a:rPr>
              <a:t> S.V - CB.EN.U4AIE20058</a:t>
            </a:r>
          </a:p>
        </p:txBody>
      </p:sp>
      <p:pic>
        <p:nvPicPr>
          <p:cNvPr id="5" name="Google Shape;1794;p47">
            <a:extLst>
              <a:ext uri="{FF2B5EF4-FFF2-40B4-BE49-F238E27FC236}">
                <a16:creationId xmlns:a16="http://schemas.microsoft.com/office/drawing/2014/main" id="{16FC5BD8-0B23-47F5-9480-8883D4D5D202}"/>
              </a:ext>
            </a:extLst>
          </p:cNvPr>
          <p:cNvPicPr preferRelativeResize="0"/>
          <p:nvPr/>
        </p:nvPicPr>
        <p:blipFill rotWithShape="1">
          <a:blip r:embed="rId2">
            <a:alphaModFix/>
          </a:blip>
          <a:srcRect l="25302" r="25297"/>
          <a:stretch/>
        </p:blipFill>
        <p:spPr>
          <a:xfrm>
            <a:off x="6781430" y="317073"/>
            <a:ext cx="2297475" cy="2739637"/>
          </a:xfrm>
          <a:prstGeom prst="rect">
            <a:avLst/>
          </a:prstGeom>
          <a:noFill/>
          <a:ln>
            <a:noFill/>
          </a:ln>
        </p:spPr>
      </p:pic>
    </p:spTree>
    <p:extLst>
      <p:ext uri="{BB962C8B-B14F-4D97-AF65-F5344CB8AC3E}">
        <p14:creationId xmlns:p14="http://schemas.microsoft.com/office/powerpoint/2010/main" val="151125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E057DC14-6712-FAE3-69A5-AA18891AFCEE}"/>
              </a:ext>
            </a:extLst>
          </p:cNvPr>
          <p:cNvPicPr>
            <a:picLocks noChangeAspect="1"/>
          </p:cNvPicPr>
          <p:nvPr/>
        </p:nvPicPr>
        <p:blipFill>
          <a:blip r:embed="rId2"/>
          <a:stretch>
            <a:fillRect/>
          </a:stretch>
        </p:blipFill>
        <p:spPr>
          <a:xfrm>
            <a:off x="776452" y="1233953"/>
            <a:ext cx="3669424" cy="3069731"/>
          </a:xfrm>
          <a:prstGeom prst="rect">
            <a:avLst/>
          </a:prstGeom>
        </p:spPr>
      </p:pic>
      <p:pic>
        <p:nvPicPr>
          <p:cNvPr id="6" name="Picture 6" descr="Text&#10;&#10;Description automatically generated">
            <a:extLst>
              <a:ext uri="{FF2B5EF4-FFF2-40B4-BE49-F238E27FC236}">
                <a16:creationId xmlns:a16="http://schemas.microsoft.com/office/drawing/2014/main" id="{25D036B2-0B91-4124-6D09-EDC45D57BB7D}"/>
              </a:ext>
            </a:extLst>
          </p:cNvPr>
          <p:cNvPicPr>
            <a:picLocks noChangeAspect="1"/>
          </p:cNvPicPr>
          <p:nvPr/>
        </p:nvPicPr>
        <p:blipFill>
          <a:blip r:embed="rId3"/>
          <a:stretch>
            <a:fillRect/>
          </a:stretch>
        </p:blipFill>
        <p:spPr>
          <a:xfrm>
            <a:off x="5079124" y="1206065"/>
            <a:ext cx="2743200" cy="3099232"/>
          </a:xfrm>
          <a:prstGeom prst="rect">
            <a:avLst/>
          </a:prstGeom>
        </p:spPr>
      </p:pic>
      <p:sp>
        <p:nvSpPr>
          <p:cNvPr id="7" name="TextBox 6">
            <a:extLst>
              <a:ext uri="{FF2B5EF4-FFF2-40B4-BE49-F238E27FC236}">
                <a16:creationId xmlns:a16="http://schemas.microsoft.com/office/drawing/2014/main" id="{24B15CF6-4EF2-7545-A291-C6AB4F6A7CA2}"/>
              </a:ext>
            </a:extLst>
          </p:cNvPr>
          <p:cNvSpPr txBox="1"/>
          <p:nvPr/>
        </p:nvSpPr>
        <p:spPr>
          <a:xfrm>
            <a:off x="1912883" y="87170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rPr>
              <a:t>Terminal 1</a:t>
            </a:r>
          </a:p>
        </p:txBody>
      </p:sp>
      <p:sp>
        <p:nvSpPr>
          <p:cNvPr id="8" name="TextBox 7">
            <a:extLst>
              <a:ext uri="{FF2B5EF4-FFF2-40B4-BE49-F238E27FC236}">
                <a16:creationId xmlns:a16="http://schemas.microsoft.com/office/drawing/2014/main" id="{2AE7E29E-3F4E-6635-88D9-D465FAE2F03B}"/>
              </a:ext>
            </a:extLst>
          </p:cNvPr>
          <p:cNvSpPr txBox="1"/>
          <p:nvPr/>
        </p:nvSpPr>
        <p:spPr>
          <a:xfrm>
            <a:off x="5558659" y="87170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3F3F3"/>
                </a:solidFill>
              </a:rPr>
              <a:t>Terminal 2</a:t>
            </a:r>
            <a:r>
              <a:rPr lang="en-US"/>
              <a:t>​</a:t>
            </a:r>
          </a:p>
        </p:txBody>
      </p:sp>
    </p:spTree>
    <p:extLst>
      <p:ext uri="{BB962C8B-B14F-4D97-AF65-F5344CB8AC3E}">
        <p14:creationId xmlns:p14="http://schemas.microsoft.com/office/powerpoint/2010/main" val="258660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423F8-C87E-49FD-AF84-F002FD19301D}"/>
              </a:ext>
            </a:extLst>
          </p:cNvPr>
          <p:cNvSpPr>
            <a:spLocks noGrp="1"/>
          </p:cNvSpPr>
          <p:nvPr>
            <p:ph type="title"/>
          </p:nvPr>
        </p:nvSpPr>
        <p:spPr>
          <a:xfrm>
            <a:off x="-2124263" y="398153"/>
            <a:ext cx="7704000" cy="572700"/>
          </a:xfrm>
        </p:spPr>
        <p:txBody>
          <a:bodyPr/>
          <a:lstStyle/>
          <a:p>
            <a:r>
              <a:rPr lang="en-US" sz="2000">
                <a:latin typeface="Verdana Pro"/>
              </a:rPr>
              <a:t>Letter A </a:t>
            </a:r>
          </a:p>
        </p:txBody>
      </p:sp>
      <p:sp>
        <p:nvSpPr>
          <p:cNvPr id="4" name="TextBox 3">
            <a:extLst>
              <a:ext uri="{FF2B5EF4-FFF2-40B4-BE49-F238E27FC236}">
                <a16:creationId xmlns:a16="http://schemas.microsoft.com/office/drawing/2014/main" id="{72115AAF-1FAE-49B4-A6B8-DC4B79ADB42B}"/>
              </a:ext>
            </a:extLst>
          </p:cNvPr>
          <p:cNvSpPr txBox="1"/>
          <p:nvPr/>
        </p:nvSpPr>
        <p:spPr>
          <a:xfrm>
            <a:off x="1634067" y="1636065"/>
            <a:ext cx="5875866" cy="369332"/>
          </a:xfrm>
          <a:prstGeom prst="rect">
            <a:avLst/>
          </a:prstGeom>
          <a:noFill/>
        </p:spPr>
        <p:txBody>
          <a:bodyPr wrap="square" lIns="91440" tIns="45720" rIns="91440" bIns="45720" anchor="t">
            <a:spAutoFit/>
          </a:bodyPr>
          <a:lstStyle/>
          <a:p>
            <a:pPr marL="285750" indent="-285750" algn="l" rtl="0" fontAlgn="base">
              <a:buFont typeface="Arial" panose="020B0604020202020204" pitchFamily="34" charset="0"/>
              <a:buChar char="•"/>
            </a:pPr>
            <a:endParaRPr lang="en-US" sz="1800" b="1" i="0">
              <a:effectLst/>
              <a:latin typeface="Rajdhani" panose="020B0604020202020204" charset="0"/>
              <a:cs typeface="Rajdhani" panose="020B0604020202020204" charset="0"/>
            </a:endParaRPr>
          </a:p>
        </p:txBody>
      </p:sp>
      <p:pic>
        <p:nvPicPr>
          <p:cNvPr id="3" name="Picture 4" descr="A picture containing chart&#10;&#10;Description automatically generated">
            <a:extLst>
              <a:ext uri="{FF2B5EF4-FFF2-40B4-BE49-F238E27FC236}">
                <a16:creationId xmlns:a16="http://schemas.microsoft.com/office/drawing/2014/main" id="{D5896197-25CB-213F-28E3-EA7BC9B8E0F8}"/>
              </a:ext>
            </a:extLst>
          </p:cNvPr>
          <p:cNvPicPr>
            <a:picLocks noChangeAspect="1"/>
          </p:cNvPicPr>
          <p:nvPr/>
        </p:nvPicPr>
        <p:blipFill>
          <a:blip r:embed="rId2"/>
          <a:stretch>
            <a:fillRect/>
          </a:stretch>
        </p:blipFill>
        <p:spPr>
          <a:xfrm>
            <a:off x="145832" y="2982941"/>
            <a:ext cx="3117631" cy="1660688"/>
          </a:xfrm>
          <a:prstGeom prst="rect">
            <a:avLst/>
          </a:prstGeom>
        </p:spPr>
      </p:pic>
      <p:pic>
        <p:nvPicPr>
          <p:cNvPr id="5" name="Picture 5" descr="A picture containing line chart&#10;&#10;Description automatically generated">
            <a:extLst>
              <a:ext uri="{FF2B5EF4-FFF2-40B4-BE49-F238E27FC236}">
                <a16:creationId xmlns:a16="http://schemas.microsoft.com/office/drawing/2014/main" id="{E03ADD6B-F3AD-A396-4193-7600A925AB21}"/>
              </a:ext>
            </a:extLst>
          </p:cNvPr>
          <p:cNvPicPr>
            <a:picLocks noChangeAspect="1"/>
          </p:cNvPicPr>
          <p:nvPr/>
        </p:nvPicPr>
        <p:blipFill>
          <a:blip r:embed="rId3"/>
          <a:stretch>
            <a:fillRect/>
          </a:stretch>
        </p:blipFill>
        <p:spPr>
          <a:xfrm>
            <a:off x="145831" y="834890"/>
            <a:ext cx="3045372" cy="1640980"/>
          </a:xfrm>
          <a:prstGeom prst="rect">
            <a:avLst/>
          </a:prstGeom>
        </p:spPr>
      </p:pic>
      <p:sp>
        <p:nvSpPr>
          <p:cNvPr id="6" name="TextBox 5">
            <a:extLst>
              <a:ext uri="{FF2B5EF4-FFF2-40B4-BE49-F238E27FC236}">
                <a16:creationId xmlns:a16="http://schemas.microsoft.com/office/drawing/2014/main" id="{D95BBE04-6A35-6B1A-B621-C4958E5B9301}"/>
              </a:ext>
            </a:extLst>
          </p:cNvPr>
          <p:cNvSpPr txBox="1"/>
          <p:nvPr/>
        </p:nvSpPr>
        <p:spPr>
          <a:xfrm>
            <a:off x="1045779" y="26124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 E </a:t>
            </a:r>
            <a:r>
              <a:rPr lang="en-US" sz="1800">
                <a:latin typeface="Verdana Pro"/>
                <a:cs typeface="Rajdhani"/>
              </a:rPr>
              <a:t>​</a:t>
            </a:r>
            <a:endParaRPr lang="en-US" sz="1800">
              <a:latin typeface="Verdana Pro"/>
            </a:endParaRPr>
          </a:p>
        </p:txBody>
      </p:sp>
      <p:pic>
        <p:nvPicPr>
          <p:cNvPr id="7" name="Picture 7">
            <a:extLst>
              <a:ext uri="{FF2B5EF4-FFF2-40B4-BE49-F238E27FC236}">
                <a16:creationId xmlns:a16="http://schemas.microsoft.com/office/drawing/2014/main" id="{E2894A01-5B75-052D-90DF-C8B2C5950375}"/>
              </a:ext>
            </a:extLst>
          </p:cNvPr>
          <p:cNvPicPr>
            <a:picLocks noChangeAspect="1"/>
          </p:cNvPicPr>
          <p:nvPr/>
        </p:nvPicPr>
        <p:blipFill>
          <a:blip r:embed="rId4"/>
          <a:stretch>
            <a:fillRect/>
          </a:stretch>
        </p:blipFill>
        <p:spPr>
          <a:xfrm>
            <a:off x="5151382" y="815182"/>
            <a:ext cx="3045373" cy="1640980"/>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AB333CD0-EF8C-DD0A-3F9E-3F5E9650B613}"/>
              </a:ext>
            </a:extLst>
          </p:cNvPr>
          <p:cNvPicPr>
            <a:picLocks noChangeAspect="1"/>
          </p:cNvPicPr>
          <p:nvPr/>
        </p:nvPicPr>
        <p:blipFill>
          <a:blip r:embed="rId5"/>
          <a:stretch>
            <a:fillRect/>
          </a:stretch>
        </p:blipFill>
        <p:spPr>
          <a:xfrm>
            <a:off x="5177659" y="2982941"/>
            <a:ext cx="3137337" cy="1686962"/>
          </a:xfrm>
          <a:prstGeom prst="rect">
            <a:avLst/>
          </a:prstGeom>
        </p:spPr>
      </p:pic>
      <p:sp>
        <p:nvSpPr>
          <p:cNvPr id="10" name="TextBox 9">
            <a:extLst>
              <a:ext uri="{FF2B5EF4-FFF2-40B4-BE49-F238E27FC236}">
                <a16:creationId xmlns:a16="http://schemas.microsoft.com/office/drawing/2014/main" id="{DB2AE38E-65CC-A7E0-B704-073A0F1C4D3D}"/>
              </a:ext>
            </a:extLst>
          </p:cNvPr>
          <p:cNvSpPr txBox="1"/>
          <p:nvPr/>
        </p:nvSpPr>
        <p:spPr>
          <a:xfrm>
            <a:off x="5930563" y="246006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a:t>
            </a:r>
            <a:r>
              <a:rPr lang="en-US" sz="2800" b="1">
                <a:solidFill>
                  <a:srgbClr val="F3F3F3"/>
                </a:solidFill>
                <a:latin typeface="Verdana Pro"/>
              </a:rPr>
              <a:t> </a:t>
            </a:r>
            <a:r>
              <a:rPr lang="en-US" sz="2000" b="1">
                <a:solidFill>
                  <a:srgbClr val="F3F3F3"/>
                </a:solidFill>
                <a:latin typeface="Verdana Pro"/>
              </a:rPr>
              <a:t>L</a:t>
            </a:r>
            <a:r>
              <a:rPr lang="en-US" sz="1800" b="1">
                <a:solidFill>
                  <a:srgbClr val="F3F3F3"/>
                </a:solidFill>
                <a:latin typeface="Verdana Pro"/>
              </a:rPr>
              <a:t> </a:t>
            </a:r>
            <a:r>
              <a:rPr lang="en-US" sz="1600" b="1">
                <a:latin typeface="Verdana Pro"/>
              </a:rPr>
              <a:t>​​</a:t>
            </a:r>
            <a:endParaRPr lang="en-US" sz="1600" b="1"/>
          </a:p>
        </p:txBody>
      </p:sp>
      <p:sp>
        <p:nvSpPr>
          <p:cNvPr id="11" name="TextBox 10">
            <a:extLst>
              <a:ext uri="{FF2B5EF4-FFF2-40B4-BE49-F238E27FC236}">
                <a16:creationId xmlns:a16="http://schemas.microsoft.com/office/drawing/2014/main" id="{48E3914D-36B4-F20B-0CD5-2AB1DC3FF60A}"/>
              </a:ext>
            </a:extLst>
          </p:cNvPr>
          <p:cNvSpPr txBox="1"/>
          <p:nvPr/>
        </p:nvSpPr>
        <p:spPr>
          <a:xfrm>
            <a:off x="5929506" y="3999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F3F3F3"/>
                </a:solidFill>
                <a:latin typeface="Verdana Pro"/>
              </a:rPr>
              <a:t>Letter H </a:t>
            </a:r>
            <a:r>
              <a:rPr lang="en-US" sz="1200">
                <a:latin typeface="Verdana Pro"/>
              </a:rPr>
              <a:t>​​​</a:t>
            </a:r>
            <a:endParaRPr lang="en-US" sz="1200"/>
          </a:p>
        </p:txBody>
      </p:sp>
    </p:spTree>
    <p:extLst>
      <p:ext uri="{BB962C8B-B14F-4D97-AF65-F5344CB8AC3E}">
        <p14:creationId xmlns:p14="http://schemas.microsoft.com/office/powerpoint/2010/main" val="82535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CBBA-673C-0AA2-7D91-9C5444B8C2DC}"/>
              </a:ext>
            </a:extLst>
          </p:cNvPr>
          <p:cNvSpPr>
            <a:spLocks noGrp="1"/>
          </p:cNvSpPr>
          <p:nvPr>
            <p:ph type="title"/>
          </p:nvPr>
        </p:nvSpPr>
        <p:spPr>
          <a:xfrm>
            <a:off x="712581" y="1704712"/>
            <a:ext cx="8079986" cy="572700"/>
          </a:xfrm>
        </p:spPr>
        <p:txBody>
          <a:bodyPr/>
          <a:lstStyle/>
          <a:p>
            <a:r>
              <a:rPr lang="en-US" sz="6600">
                <a:latin typeface="Verdana Pro"/>
              </a:rPr>
              <a:t>Simulation</a:t>
            </a:r>
          </a:p>
        </p:txBody>
      </p:sp>
    </p:spTree>
    <p:extLst>
      <p:ext uri="{BB962C8B-B14F-4D97-AF65-F5344CB8AC3E}">
        <p14:creationId xmlns:p14="http://schemas.microsoft.com/office/powerpoint/2010/main" val="142691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7568-32AF-4397-B14E-B2A29BB23B78}"/>
              </a:ext>
            </a:extLst>
          </p:cNvPr>
          <p:cNvSpPr>
            <a:spLocks noGrp="1"/>
          </p:cNvSpPr>
          <p:nvPr>
            <p:ph type="title"/>
          </p:nvPr>
        </p:nvSpPr>
        <p:spPr>
          <a:xfrm>
            <a:off x="720000" y="2110025"/>
            <a:ext cx="7704000" cy="572700"/>
          </a:xfrm>
        </p:spPr>
        <p:txBody>
          <a:bodyPr/>
          <a:lstStyle/>
          <a:p>
            <a:r>
              <a:rPr lang="en-US" sz="6600">
                <a:latin typeface="Verdana Pro"/>
              </a:rPr>
              <a:t>Thank you !</a:t>
            </a:r>
            <a:endParaRPr lang="en-IN" sz="6600">
              <a:latin typeface="Verdana Pro"/>
            </a:endParaRPr>
          </a:p>
        </p:txBody>
      </p:sp>
    </p:spTree>
    <p:extLst>
      <p:ext uri="{BB962C8B-B14F-4D97-AF65-F5344CB8AC3E}">
        <p14:creationId xmlns:p14="http://schemas.microsoft.com/office/powerpoint/2010/main" val="224680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16337" y="1731067"/>
            <a:ext cx="2575581" cy="408363"/>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latin typeface="Verdana Pro"/>
              </a:rPr>
              <a:t>Introduction</a:t>
            </a:r>
          </a:p>
        </p:txBody>
      </p:sp>
      <p:sp>
        <p:nvSpPr>
          <p:cNvPr id="117" name="Google Shape;117;p26"/>
          <p:cNvSpPr txBox="1">
            <a:spLocks noGrp="1"/>
          </p:cNvSpPr>
          <p:nvPr>
            <p:ph type="title" idx="2"/>
          </p:nvPr>
        </p:nvSpPr>
        <p:spPr>
          <a:xfrm>
            <a:off x="4845486" y="1730350"/>
            <a:ext cx="2339100" cy="421500"/>
          </a:xfrm>
          <a:prstGeom prst="rect">
            <a:avLst/>
          </a:prstGeom>
        </p:spPr>
        <p:txBody>
          <a:bodyPr spcFirstLastPara="1" wrap="square" lIns="91425" tIns="91425" rIns="91425" bIns="91425" anchor="ctr" anchorCtr="0">
            <a:noAutofit/>
          </a:bodyPr>
          <a:lstStyle/>
          <a:p>
            <a:pPr marL="0" marR="71755" lvl="0" indent="0" algn="l" rtl="0">
              <a:lnSpc>
                <a:spcPct val="100000"/>
              </a:lnSpc>
              <a:spcBef>
                <a:spcPts val="0"/>
              </a:spcBef>
              <a:spcAft>
                <a:spcPts val="0"/>
              </a:spcAft>
              <a:buNone/>
            </a:pPr>
            <a:r>
              <a:rPr lang="en">
                <a:latin typeface="Verdana Pro"/>
              </a:rPr>
              <a:t>Procedure</a:t>
            </a:r>
          </a:p>
        </p:txBody>
      </p:sp>
      <p:sp>
        <p:nvSpPr>
          <p:cNvPr id="119" name="Google Shape;119;p26"/>
          <p:cNvSpPr txBox="1">
            <a:spLocks noGrp="1"/>
          </p:cNvSpPr>
          <p:nvPr>
            <p:ph type="title" idx="4"/>
          </p:nvPr>
        </p:nvSpPr>
        <p:spPr>
          <a:xfrm>
            <a:off x="2715836" y="2742800"/>
            <a:ext cx="2339100" cy="421500"/>
          </a:xfrm>
          <a:prstGeom prst="rect">
            <a:avLst/>
          </a:prstGeom>
        </p:spPr>
        <p:txBody>
          <a:bodyPr spcFirstLastPara="1" wrap="square" lIns="91425" tIns="91425" rIns="91425" bIns="91425" anchor="ctr" anchorCtr="0">
            <a:noAutofit/>
          </a:bodyPr>
          <a:lstStyle/>
          <a:p>
            <a:r>
              <a:rPr lang="en">
                <a:latin typeface="Verdana Pro"/>
              </a:rPr>
              <a:t>Alphabet Drawing Manipulator</a:t>
            </a:r>
          </a:p>
        </p:txBody>
      </p:sp>
      <p:sp>
        <p:nvSpPr>
          <p:cNvPr id="121" name="Google Shape;121;p26"/>
          <p:cNvSpPr txBox="1">
            <a:spLocks noGrp="1"/>
          </p:cNvSpPr>
          <p:nvPr>
            <p:ph type="title" idx="6"/>
          </p:nvPr>
        </p:nvSpPr>
        <p:spPr>
          <a:xfrm>
            <a:off x="6085816" y="2704708"/>
            <a:ext cx="2339100" cy="421500"/>
          </a:xfrm>
          <a:prstGeom prst="rect">
            <a:avLst/>
          </a:prstGeom>
        </p:spPr>
        <p:txBody>
          <a:bodyPr spcFirstLastPara="1" wrap="square" lIns="91425" tIns="91425" rIns="91425" bIns="91425" anchor="ctr" anchorCtr="0">
            <a:noAutofit/>
          </a:bodyPr>
          <a:lstStyle/>
          <a:p>
            <a:pPr marL="0" marR="71755" lvl="0" indent="0" algn="l" rtl="0">
              <a:lnSpc>
                <a:spcPct val="100000"/>
              </a:lnSpc>
              <a:spcBef>
                <a:spcPts val="0"/>
              </a:spcBef>
              <a:spcAft>
                <a:spcPts val="0"/>
              </a:spcAft>
              <a:buNone/>
            </a:pPr>
            <a:r>
              <a:rPr lang="en">
                <a:latin typeface="Verdana Pro"/>
              </a:rPr>
              <a:t>Output</a:t>
            </a:r>
          </a:p>
        </p:txBody>
      </p:sp>
      <p:sp>
        <p:nvSpPr>
          <p:cNvPr id="123" name="Google Shape;123;p26"/>
          <p:cNvSpPr txBox="1">
            <a:spLocks noGrp="1"/>
          </p:cNvSpPr>
          <p:nvPr>
            <p:ph type="title" idx="8"/>
          </p:nvPr>
        </p:nvSpPr>
        <p:spPr>
          <a:xfrm>
            <a:off x="1679838" y="27428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200679" y="273718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498378" y="26382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46341" y="263825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0" name="TextBox 9">
            <a:extLst>
              <a:ext uri="{FF2B5EF4-FFF2-40B4-BE49-F238E27FC236}">
                <a16:creationId xmlns:a16="http://schemas.microsoft.com/office/drawing/2014/main" id="{78347725-E73E-40EF-8889-8220A31C4128}"/>
              </a:ext>
            </a:extLst>
          </p:cNvPr>
          <p:cNvSpPr txBox="1"/>
          <p:nvPr/>
        </p:nvSpPr>
        <p:spPr>
          <a:xfrm>
            <a:off x="510764" y="451791"/>
            <a:ext cx="3538148" cy="646331"/>
          </a:xfrm>
          <a:prstGeom prst="rect">
            <a:avLst/>
          </a:prstGeom>
          <a:noFill/>
        </p:spPr>
        <p:txBody>
          <a:bodyPr wrap="none" rtlCol="0">
            <a:spAutoFit/>
          </a:bodyPr>
          <a:lstStyle/>
          <a:p>
            <a:r>
              <a:rPr lang="en-US" sz="3600" b="1">
                <a:solidFill>
                  <a:schemeClr val="tx2"/>
                </a:solidFill>
                <a:latin typeface="Rajdhani" panose="020B0604020202020204" charset="0"/>
                <a:cs typeface="Rajdhani" panose="020B0604020202020204" charset="0"/>
              </a:rPr>
              <a:t>Table of Contents</a:t>
            </a:r>
            <a:endParaRPr lang="en-IN" sz="3600" b="1">
              <a:solidFill>
                <a:schemeClr val="tx2"/>
              </a:solidFill>
              <a:latin typeface="Rajdhani" panose="020B0604020202020204" charset="0"/>
              <a:cs typeface="Rajdhani" panose="020B0604020202020204" charset="0"/>
            </a:endParaRPr>
          </a:p>
        </p:txBody>
      </p:sp>
      <p:sp>
        <p:nvSpPr>
          <p:cNvPr id="27" name="Google Shape;125;p26">
            <a:extLst>
              <a:ext uri="{FF2B5EF4-FFF2-40B4-BE49-F238E27FC236}">
                <a16:creationId xmlns:a16="http://schemas.microsoft.com/office/drawing/2014/main" id="{AED64403-8322-46D3-86F7-DEAA26BFD560}"/>
              </a:ext>
            </a:extLst>
          </p:cNvPr>
          <p:cNvSpPr txBox="1">
            <a:spLocks/>
          </p:cNvSpPr>
          <p:nvPr/>
        </p:nvSpPr>
        <p:spPr>
          <a:xfrm>
            <a:off x="3635147" y="3651826"/>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05</a:t>
            </a:r>
          </a:p>
        </p:txBody>
      </p:sp>
      <p:cxnSp>
        <p:nvCxnSpPr>
          <p:cNvPr id="28" name="Google Shape;129;p26">
            <a:extLst>
              <a:ext uri="{FF2B5EF4-FFF2-40B4-BE49-F238E27FC236}">
                <a16:creationId xmlns:a16="http://schemas.microsoft.com/office/drawing/2014/main" id="{552CF40C-8639-4E27-A592-CD38F4878660}"/>
              </a:ext>
            </a:extLst>
          </p:cNvPr>
          <p:cNvCxnSpPr/>
          <p:nvPr/>
        </p:nvCxnSpPr>
        <p:spPr>
          <a:xfrm>
            <a:off x="4362207" y="3599828"/>
            <a:ext cx="0" cy="630600"/>
          </a:xfrm>
          <a:prstGeom prst="straightConnector1">
            <a:avLst/>
          </a:prstGeom>
          <a:noFill/>
          <a:ln w="19050" cap="flat" cmpd="sng">
            <a:solidFill>
              <a:schemeClr val="lt2"/>
            </a:solidFill>
            <a:prstDash val="solid"/>
            <a:round/>
            <a:headEnd type="oval" w="med" len="med"/>
            <a:tailEnd type="oval" w="med" len="med"/>
          </a:ln>
        </p:spPr>
      </p:cxnSp>
      <p:sp>
        <p:nvSpPr>
          <p:cNvPr id="29" name="Google Shape;121;p26">
            <a:extLst>
              <a:ext uri="{FF2B5EF4-FFF2-40B4-BE49-F238E27FC236}">
                <a16:creationId xmlns:a16="http://schemas.microsoft.com/office/drawing/2014/main" id="{B0E69BFF-253E-441C-B95E-781011982DD6}"/>
              </a:ext>
            </a:extLst>
          </p:cNvPr>
          <p:cNvSpPr txBox="1">
            <a:spLocks/>
          </p:cNvSpPr>
          <p:nvPr/>
        </p:nvSpPr>
        <p:spPr>
          <a:xfrm>
            <a:off x="4494226" y="3720259"/>
            <a:ext cx="2612948"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71755"/>
            <a:r>
              <a:rPr lang="en-IN">
                <a:latin typeface="Verdana Pro"/>
              </a:rPr>
              <a:t>Simulation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50447" y="801729"/>
            <a:ext cx="6021842" cy="3199800"/>
          </a:xfrm>
          <a:prstGeom prst="rect">
            <a:avLst/>
          </a:prstGeom>
        </p:spPr>
        <p:txBody>
          <a:bodyPr spcFirstLastPara="1" wrap="square" lIns="91425" tIns="91425" rIns="91425" bIns="91425" anchor="ctr" anchorCtr="0">
            <a:noAutofit/>
          </a:bodyPr>
          <a:lstStyle/>
          <a:p>
            <a:pPr algn="just"/>
            <a:r>
              <a:rPr lang="en-US">
                <a:latin typeface="Verdana Pro"/>
              </a:rPr>
              <a:t> Introduction</a:t>
            </a:r>
          </a:p>
        </p:txBody>
      </p:sp>
      <p:sp>
        <p:nvSpPr>
          <p:cNvPr id="176" name="Google Shape;176;p30"/>
          <p:cNvSpPr txBox="1">
            <a:spLocks noGrp="1"/>
          </p:cNvSpPr>
          <p:nvPr>
            <p:ph type="title" idx="2"/>
          </p:nvPr>
        </p:nvSpPr>
        <p:spPr>
          <a:xfrm>
            <a:off x="6414300" y="1007620"/>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715550" y="3001246"/>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27542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36BA-34CC-4A0E-A887-6C0E31B8D4D1}"/>
              </a:ext>
            </a:extLst>
          </p:cNvPr>
          <p:cNvSpPr>
            <a:spLocks noGrp="1"/>
          </p:cNvSpPr>
          <p:nvPr>
            <p:ph type="title"/>
          </p:nvPr>
        </p:nvSpPr>
        <p:spPr>
          <a:xfrm>
            <a:off x="555876" y="1048480"/>
            <a:ext cx="7704000" cy="572700"/>
          </a:xfrm>
        </p:spPr>
        <p:txBody>
          <a:bodyPr/>
          <a:lstStyle/>
          <a:p>
            <a:r>
              <a:rPr lang="en-US">
                <a:latin typeface="Verdana Pro"/>
              </a:rPr>
              <a:t>AIM</a:t>
            </a:r>
          </a:p>
        </p:txBody>
      </p:sp>
      <p:sp>
        <p:nvSpPr>
          <p:cNvPr id="3" name="TextBox 2">
            <a:extLst>
              <a:ext uri="{FF2B5EF4-FFF2-40B4-BE49-F238E27FC236}">
                <a16:creationId xmlns:a16="http://schemas.microsoft.com/office/drawing/2014/main" id="{9C34731D-1F1F-3F1F-E420-804B686ABD4A}"/>
              </a:ext>
            </a:extLst>
          </p:cNvPr>
          <p:cNvSpPr txBox="1"/>
          <p:nvPr/>
        </p:nvSpPr>
        <p:spPr>
          <a:xfrm>
            <a:off x="410009" y="1884516"/>
            <a:ext cx="819864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b="1" dirty="0">
                <a:solidFill>
                  <a:schemeClr val="tx2"/>
                </a:solidFill>
                <a:latin typeface="Verdana Pro"/>
              </a:rPr>
              <a:t>Our aim is to simulate a robot that draws specific alphabets with having its respective co-ordinates and simulate it in the GAZEBO environment. We create</a:t>
            </a:r>
            <a:r>
              <a:rPr lang="en-US" dirty="0">
                <a:solidFill>
                  <a:schemeClr val="tx2"/>
                </a:solidFill>
                <a:latin typeface="Verdana Pro"/>
              </a:rPr>
              <a:t> a planar robotic manipulator to write the letters A, T, H, E, L and F. The system takes an alphabet to write as input and returns the alphabet drawn with our robot.</a:t>
            </a:r>
            <a:r>
              <a:rPr lang="en-US" b="1" dirty="0">
                <a:solidFill>
                  <a:schemeClr val="tx2"/>
                </a:solidFill>
                <a:latin typeface="Verdana Pro"/>
              </a:rPr>
              <a:t> In our project we simulate different alphabets based on user input.</a:t>
            </a:r>
            <a:endParaRPr lang="en-US">
              <a:solidFill>
                <a:schemeClr val="tx2"/>
              </a:solidFill>
            </a:endParaRPr>
          </a:p>
        </p:txBody>
      </p:sp>
    </p:spTree>
    <p:extLst>
      <p:ext uri="{BB962C8B-B14F-4D97-AF65-F5344CB8AC3E}">
        <p14:creationId xmlns:p14="http://schemas.microsoft.com/office/powerpoint/2010/main" val="161537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34042" y="801729"/>
            <a:ext cx="4580106" cy="3199800"/>
          </a:xfrm>
          <a:prstGeom prst="rect">
            <a:avLst/>
          </a:prstGeom>
        </p:spPr>
        <p:txBody>
          <a:bodyPr spcFirstLastPara="1" wrap="square" lIns="91425" tIns="91425" rIns="91425" bIns="91425" anchor="ctr" anchorCtr="0">
            <a:noAutofit/>
          </a:bodyPr>
          <a:lstStyle/>
          <a:p>
            <a:pPr algn="ctr"/>
            <a:r>
              <a:rPr lang="en" sz="4800">
                <a:latin typeface="Verdana Pro"/>
              </a:rPr>
              <a:t>Alphabet Drawing</a:t>
            </a:r>
            <a:br>
              <a:rPr lang="en" sz="4800">
                <a:latin typeface="Verdana Pro"/>
              </a:rPr>
            </a:br>
            <a:r>
              <a:rPr lang="en" sz="4800">
                <a:latin typeface="Verdana Pro"/>
              </a:rPr>
              <a:t>Robotic</a:t>
            </a:r>
            <a:br>
              <a:rPr lang="en" sz="4800">
                <a:latin typeface="Verdana Pro"/>
              </a:rPr>
            </a:br>
            <a:r>
              <a:rPr lang="en" sz="4800">
                <a:latin typeface="Verdana Pro"/>
              </a:rPr>
              <a:t>Manipulator </a:t>
            </a:r>
            <a:endParaRPr lang="en-US" sz="4800"/>
          </a:p>
        </p:txBody>
      </p:sp>
      <p:sp>
        <p:nvSpPr>
          <p:cNvPr id="176" name="Google Shape;176;p30"/>
          <p:cNvSpPr txBox="1">
            <a:spLocks noGrp="1"/>
          </p:cNvSpPr>
          <p:nvPr>
            <p:ph type="title" idx="2"/>
          </p:nvPr>
        </p:nvSpPr>
        <p:spPr>
          <a:xfrm>
            <a:off x="5609005" y="1014114"/>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41635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diagram&#10;&#10;Description automatically generated">
            <a:extLst>
              <a:ext uri="{FF2B5EF4-FFF2-40B4-BE49-F238E27FC236}">
                <a16:creationId xmlns:a16="http://schemas.microsoft.com/office/drawing/2014/main" id="{D9DD63F4-69B1-1CA1-4A0D-0B9A5B42F52A}"/>
              </a:ext>
            </a:extLst>
          </p:cNvPr>
          <p:cNvPicPr>
            <a:picLocks noChangeAspect="1"/>
          </p:cNvPicPr>
          <p:nvPr/>
        </p:nvPicPr>
        <p:blipFill>
          <a:blip r:embed="rId2"/>
          <a:stretch>
            <a:fillRect/>
          </a:stretch>
        </p:blipFill>
        <p:spPr>
          <a:xfrm>
            <a:off x="6074487" y="360029"/>
            <a:ext cx="2165132" cy="2287870"/>
          </a:xfrm>
          <a:prstGeom prst="rect">
            <a:avLst/>
          </a:prstGeom>
        </p:spPr>
      </p:pic>
      <p:pic>
        <p:nvPicPr>
          <p:cNvPr id="6" name="Picture 6" descr="Diagram&#10;&#10;Description automatically generated">
            <a:extLst>
              <a:ext uri="{FF2B5EF4-FFF2-40B4-BE49-F238E27FC236}">
                <a16:creationId xmlns:a16="http://schemas.microsoft.com/office/drawing/2014/main" id="{557145ED-93F9-6E36-4F38-A275BCB240C3}"/>
              </a:ext>
            </a:extLst>
          </p:cNvPr>
          <p:cNvPicPr>
            <a:picLocks noChangeAspect="1"/>
          </p:cNvPicPr>
          <p:nvPr/>
        </p:nvPicPr>
        <p:blipFill rotWithShape="1">
          <a:blip r:embed="rId3"/>
          <a:srcRect r="19904" b="323"/>
          <a:stretch/>
        </p:blipFill>
        <p:spPr>
          <a:xfrm>
            <a:off x="6076786" y="2808261"/>
            <a:ext cx="2197194" cy="2029756"/>
          </a:xfrm>
          <a:prstGeom prst="rect">
            <a:avLst/>
          </a:prstGeom>
        </p:spPr>
      </p:pic>
      <p:sp>
        <p:nvSpPr>
          <p:cNvPr id="7" name="TextBox 6">
            <a:extLst>
              <a:ext uri="{FF2B5EF4-FFF2-40B4-BE49-F238E27FC236}">
                <a16:creationId xmlns:a16="http://schemas.microsoft.com/office/drawing/2014/main" id="{2DE91DF5-8FEB-5BEE-F383-806083C22B71}"/>
              </a:ext>
            </a:extLst>
          </p:cNvPr>
          <p:cNvSpPr txBox="1"/>
          <p:nvPr/>
        </p:nvSpPr>
        <p:spPr>
          <a:xfrm>
            <a:off x="500062" y="635794"/>
            <a:ext cx="57292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Verdana Pro"/>
              </a:rPr>
              <a:t>Robotic planar manipulator</a:t>
            </a:r>
          </a:p>
        </p:txBody>
      </p:sp>
      <p:sp>
        <p:nvSpPr>
          <p:cNvPr id="8" name="TextBox 7">
            <a:extLst>
              <a:ext uri="{FF2B5EF4-FFF2-40B4-BE49-F238E27FC236}">
                <a16:creationId xmlns:a16="http://schemas.microsoft.com/office/drawing/2014/main" id="{8F767FB2-8E3B-80F3-D6D2-2AFE960A9114}"/>
              </a:ext>
            </a:extLst>
          </p:cNvPr>
          <p:cNvSpPr txBox="1"/>
          <p:nvPr/>
        </p:nvSpPr>
        <p:spPr>
          <a:xfrm>
            <a:off x="192881" y="1385888"/>
            <a:ext cx="5479255"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solidFill>
                <a:latin typeface="Verdana Pro"/>
              </a:rPr>
              <a:t>The manipulator that we use is 4 DOF 3R planar manipulator having 4 joints namely wrist , hip, shoulder, elbow joints namely. </a:t>
            </a:r>
            <a:endParaRPr lang="en-US" sz="1800">
              <a:solidFill>
                <a:schemeClr val="tx2"/>
              </a:solidFill>
            </a:endParaRPr>
          </a:p>
          <a:p>
            <a:endParaRPr lang="en-US" sz="1800">
              <a:solidFill>
                <a:schemeClr val="tx2"/>
              </a:solidFill>
              <a:latin typeface="Verdana Pro"/>
            </a:endParaRPr>
          </a:p>
          <a:p>
            <a:r>
              <a:rPr lang="en-US" sz="1800">
                <a:solidFill>
                  <a:schemeClr val="tx2"/>
                </a:solidFill>
                <a:latin typeface="Verdana Pro"/>
              </a:rPr>
              <a:t>The degree of freedom is 4 because three for the different links , and one joint  for the end effector .</a:t>
            </a:r>
          </a:p>
          <a:p>
            <a:endParaRPr lang="en-US" sz="1800">
              <a:solidFill>
                <a:schemeClr val="tx2"/>
              </a:solidFill>
            </a:endParaRPr>
          </a:p>
          <a:p>
            <a:r>
              <a:rPr lang="en-US" sz="1800">
                <a:solidFill>
                  <a:schemeClr val="tx2"/>
                </a:solidFill>
                <a:latin typeface="Verdana Pro"/>
              </a:rPr>
              <a:t>Based on the transformations we make we can draw the alphabet based on user input. </a:t>
            </a:r>
            <a:endParaRPr lang="en-US" sz="1800">
              <a:solidFill>
                <a:schemeClr val="tx2"/>
              </a:solidFill>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latin typeface="Verdana Pro"/>
            </a:endParaRPr>
          </a:p>
          <a:p>
            <a:endParaRPr lang="en-US">
              <a:solidFill>
                <a:schemeClr val="tx2"/>
              </a:solidFill>
            </a:endParaRPr>
          </a:p>
          <a:p>
            <a:endParaRPr lang="en-US">
              <a:solidFill>
                <a:schemeClr val="tx2"/>
              </a:solidFill>
            </a:endParaRPr>
          </a:p>
          <a:p>
            <a:endParaRPr lang="en-US">
              <a:solidFill>
                <a:schemeClr val="tx2"/>
              </a:solidFill>
              <a:latin typeface="Verdana Pro"/>
            </a:endParaRPr>
          </a:p>
        </p:txBody>
      </p:sp>
    </p:spTree>
    <p:extLst>
      <p:ext uri="{BB962C8B-B14F-4D97-AF65-F5344CB8AC3E}">
        <p14:creationId xmlns:p14="http://schemas.microsoft.com/office/powerpoint/2010/main" val="966809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9D5CB-6FFF-1BF7-3AE8-29BD73F0B2B6}"/>
              </a:ext>
            </a:extLst>
          </p:cNvPr>
          <p:cNvSpPr txBox="1"/>
          <p:nvPr/>
        </p:nvSpPr>
        <p:spPr>
          <a:xfrm>
            <a:off x="839203" y="14859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chemeClr val="tx2"/>
              </a:solidFill>
            </a:endParaRPr>
          </a:p>
        </p:txBody>
      </p:sp>
      <p:pic>
        <p:nvPicPr>
          <p:cNvPr id="4" name="Picture 5">
            <a:extLst>
              <a:ext uri="{FF2B5EF4-FFF2-40B4-BE49-F238E27FC236}">
                <a16:creationId xmlns:a16="http://schemas.microsoft.com/office/drawing/2014/main" id="{E0134A4C-707F-0183-395B-18220901CAF4}"/>
              </a:ext>
            </a:extLst>
          </p:cNvPr>
          <p:cNvPicPr>
            <a:picLocks noChangeAspect="1"/>
          </p:cNvPicPr>
          <p:nvPr/>
        </p:nvPicPr>
        <p:blipFill>
          <a:blip r:embed="rId2"/>
          <a:stretch>
            <a:fillRect/>
          </a:stretch>
        </p:blipFill>
        <p:spPr>
          <a:xfrm>
            <a:off x="5480954" y="1526259"/>
            <a:ext cx="3419803" cy="2292371"/>
          </a:xfrm>
          <a:prstGeom prst="rect">
            <a:avLst/>
          </a:prstGeom>
        </p:spPr>
      </p:pic>
      <p:sp>
        <p:nvSpPr>
          <p:cNvPr id="6" name="TextBox 5">
            <a:extLst>
              <a:ext uri="{FF2B5EF4-FFF2-40B4-BE49-F238E27FC236}">
                <a16:creationId xmlns:a16="http://schemas.microsoft.com/office/drawing/2014/main" id="{159DBA0B-FF80-3A76-F05F-F4521BAEEE16}"/>
              </a:ext>
            </a:extLst>
          </p:cNvPr>
          <p:cNvSpPr txBox="1"/>
          <p:nvPr/>
        </p:nvSpPr>
        <p:spPr>
          <a:xfrm>
            <a:off x="-21936" y="1027196"/>
            <a:ext cx="513041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tx2"/>
                </a:solidFill>
                <a:latin typeface="Verdana Pro"/>
                <a:ea typeface="roboto"/>
              </a:rPr>
              <a:t>The manipulator has 4 degrees of freedom: </a:t>
            </a:r>
            <a:endParaRPr lang="en-US"/>
          </a:p>
          <a:p>
            <a:pPr algn="just"/>
            <a:endParaRPr lang="en-US">
              <a:solidFill>
                <a:schemeClr val="tx2"/>
              </a:solidFill>
              <a:latin typeface="Verdana Pro"/>
              <a:ea typeface="roboto"/>
            </a:endParaRPr>
          </a:p>
          <a:p>
            <a:pPr algn="just"/>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1 (type T joint) allows rotation about the axis;</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2 (type R) allows rotation about an axis that is perpendicular to the z axis, </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Joint 3 is a linear joint which is capable of sliding over a certain range</a:t>
            </a:r>
          </a:p>
          <a:p>
            <a:pPr marL="285750" indent="-285750" algn="just">
              <a:buChar char="•"/>
            </a:pPr>
            <a:endParaRPr lang="en-US">
              <a:solidFill>
                <a:schemeClr val="tx2"/>
              </a:solidFill>
              <a:latin typeface="Verdana Pro"/>
              <a:ea typeface="roboto"/>
            </a:endParaRPr>
          </a:p>
          <a:p>
            <a:pPr marL="285750" indent="-285750" algn="just">
              <a:buChar char="•"/>
            </a:pPr>
            <a:r>
              <a:rPr lang="en-US">
                <a:solidFill>
                  <a:schemeClr val="tx2"/>
                </a:solidFill>
                <a:latin typeface="Verdana Pro"/>
                <a:ea typeface="roboto"/>
              </a:rPr>
              <a:t> Joint 4 is a type R joint which allows rotation about an axis that is parallel to the joint 2 axis. </a:t>
            </a:r>
            <a:endParaRPr lang="en-US">
              <a:solidFill>
                <a:schemeClr val="tx2"/>
              </a:solidFill>
              <a:latin typeface="Verdana Pro"/>
            </a:endParaRPr>
          </a:p>
        </p:txBody>
      </p:sp>
    </p:spTree>
    <p:extLst>
      <p:ext uri="{BB962C8B-B14F-4D97-AF65-F5344CB8AC3E}">
        <p14:creationId xmlns:p14="http://schemas.microsoft.com/office/powerpoint/2010/main" val="652283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4BE7BF-F7AE-57AF-94E9-40493CE4F5FD}"/>
              </a:ext>
            </a:extLst>
          </p:cNvPr>
          <p:cNvSpPr>
            <a:spLocks noGrp="1"/>
          </p:cNvSpPr>
          <p:nvPr>
            <p:ph type="subTitle" idx="1"/>
          </p:nvPr>
        </p:nvSpPr>
        <p:spPr>
          <a:xfrm>
            <a:off x="-90472" y="931949"/>
            <a:ext cx="8956012" cy="4375065"/>
          </a:xfrm>
        </p:spPr>
        <p:txBody>
          <a:bodyPr/>
          <a:lstStyle/>
          <a:p>
            <a:pPr algn="just">
              <a:buFont typeface="Arial"/>
              <a:buChar char="•"/>
            </a:pPr>
            <a:r>
              <a:rPr lang="en-US" sz="1600">
                <a:latin typeface="Verdana Pro"/>
              </a:rPr>
              <a:t>From the base to the end-effector, a coordinate frame is assigned to each robot link. Along with the robot's links, other nearby objects (such as a camera mounted on a wall, a ball that it must pick up, the end-goal-pose, effector's etc.) are given coordinate frames. </a:t>
            </a:r>
          </a:p>
          <a:p>
            <a:pPr algn="just">
              <a:buFont typeface="Arial"/>
              <a:buChar char="•"/>
            </a:pPr>
            <a:endParaRPr lang="en-US" sz="1600">
              <a:latin typeface="Verdana Pro"/>
            </a:endParaRPr>
          </a:p>
          <a:p>
            <a:pPr algn="just">
              <a:buFont typeface="Arial"/>
              <a:buChar char="•"/>
            </a:pPr>
            <a:r>
              <a:rPr lang="en-US" sz="1600">
                <a:latin typeface="Verdana Pro"/>
              </a:rPr>
              <a:t>These frames will inform us of the frame's orientation and position in relation to other frames. The Transformation matrices are used to determine the coordinates of these frames. When the robot moves or other objects move, these frame coordinates must be updated.</a:t>
            </a:r>
          </a:p>
          <a:p>
            <a:pPr algn="just">
              <a:buFont typeface="Arial"/>
              <a:buChar char="•"/>
            </a:pPr>
            <a:endParaRPr lang="en-US" sz="1600">
              <a:latin typeface="Verdana Pro"/>
            </a:endParaRPr>
          </a:p>
          <a:p>
            <a:pPr algn="just">
              <a:buFont typeface="Arial"/>
              <a:buChar char="•"/>
            </a:pPr>
            <a:r>
              <a:rPr lang="en-US" sz="1600">
                <a:latin typeface="Verdana Pro"/>
              </a:rPr>
              <a:t>Accurate control of manipulator depends on precise control of joints . Control of joints depends on forces and inertias acting on them</a:t>
            </a: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a:p>
            <a:pPr algn="just">
              <a:buFont typeface="Arial"/>
              <a:buChar char="•"/>
            </a:pPr>
            <a:endParaRPr lang="en-US">
              <a:latin typeface="Verdana Pro"/>
            </a:endParaRPr>
          </a:p>
        </p:txBody>
      </p:sp>
    </p:spTree>
    <p:extLst>
      <p:ext uri="{BB962C8B-B14F-4D97-AF65-F5344CB8AC3E}">
        <p14:creationId xmlns:p14="http://schemas.microsoft.com/office/powerpoint/2010/main" val="257607284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63412CE6C9DB4FAE65F9FEF90AF30F" ma:contentTypeVersion="8" ma:contentTypeDescription="Create a new document." ma:contentTypeScope="" ma:versionID="57ed1fc10f4d305f32aa65019565273d">
  <xsd:schema xmlns:xsd="http://www.w3.org/2001/XMLSchema" xmlns:xs="http://www.w3.org/2001/XMLSchema" xmlns:p="http://schemas.microsoft.com/office/2006/metadata/properties" xmlns:ns3="a63d3556-14c1-4f86-a0e8-4ad99b74c6aa" xmlns:ns4="6b25c4fa-f291-4632-8a36-1c74be72259a" targetNamespace="http://schemas.microsoft.com/office/2006/metadata/properties" ma:root="true" ma:fieldsID="a4d5954395e72306b69ab95006de0955" ns3:_="" ns4:_="">
    <xsd:import namespace="a63d3556-14c1-4f86-a0e8-4ad99b74c6aa"/>
    <xsd:import namespace="6b25c4fa-f291-4632-8a36-1c74be72259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3d3556-14c1-4f86-a0e8-4ad99b74c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5c4fa-f291-4632-8a36-1c74be7225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E1AB3D-B2CC-4B94-A985-D29C92FB72A4}">
  <ds:schemaRefs>
    <ds:schemaRef ds:uri="6b25c4fa-f291-4632-8a36-1c74be72259a"/>
    <ds:schemaRef ds:uri="a63d3556-14c1-4f86-a0e8-4ad99b74c6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25F0FD-3233-4DF8-99BC-02CDD8C598A5}">
  <ds:schemaRefs>
    <ds:schemaRef ds:uri="http://schemas.microsoft.com/sharepoint/v3/contenttype/forms"/>
  </ds:schemaRefs>
</ds:datastoreItem>
</file>

<file path=customXml/itemProps3.xml><?xml version="1.0" encoding="utf-8"?>
<ds:datastoreItem xmlns:ds="http://schemas.openxmlformats.org/officeDocument/2006/customXml" ds:itemID="{D0F6D1F8-921B-4478-A7CF-AC33ACDAC98E}">
  <ds:schemaRefs>
    <ds:schemaRef ds:uri="6b25c4fa-f291-4632-8a36-1c74be72259a"/>
    <ds:schemaRef ds:uri="a63d3556-14c1-4f86-a0e8-4ad99b74c6a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866</Words>
  <Application>Microsoft Office PowerPoint</Application>
  <PresentationFormat>On-screen Show (16:9)</PresentationFormat>
  <Paragraphs>107</Paragraphs>
  <Slides>23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Anton</vt:lpstr>
      <vt:lpstr>Fira Sans Condensed Light</vt:lpstr>
      <vt:lpstr>Advent Pro Light</vt:lpstr>
      <vt:lpstr>Times New Roman</vt:lpstr>
      <vt:lpstr>Wingdings</vt:lpstr>
      <vt:lpstr>Rajdhani</vt:lpstr>
      <vt:lpstr>Verdana Pro</vt:lpstr>
      <vt:lpstr>Arial,Sans-Serif</vt:lpstr>
      <vt:lpstr>Ai Tech Agency by Slidesgo</vt:lpstr>
      <vt:lpstr>21AIE213 - ROBOTIC OPERATING SYSTEMS &amp; ROBOT SIMULATION   </vt:lpstr>
      <vt:lpstr>Team Members </vt:lpstr>
      <vt:lpstr>Introduction</vt:lpstr>
      <vt:lpstr> Introduction</vt:lpstr>
      <vt:lpstr>AIM</vt:lpstr>
      <vt:lpstr>Alphabet Drawing Robotic Manipulator </vt:lpstr>
      <vt:lpstr>PowerPoint Presentation</vt:lpstr>
      <vt:lpstr>PowerPoint Presentation</vt:lpstr>
      <vt:lpstr>PowerPoint Presentation</vt:lpstr>
      <vt:lpstr>Procedure</vt:lpstr>
      <vt:lpstr>STEP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Letter A </vt:lpstr>
      <vt:lpstr>Simulation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Robotics</dc:title>
  <cp:lastModifiedBy>Rahul G - [CB.EN.U4AIE20056]</cp:lastModifiedBy>
  <cp:revision>4</cp:revision>
  <dcterms:modified xsi:type="dcterms:W3CDTF">2022-11-07T18:03:00Z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0x0101007963412CE6C9DB4FAE65F9FEF90AF30F</vt:lpwstr>
  </property>
</Properties>
</file>